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380" r:id="rId2"/>
    <p:sldId id="288" r:id="rId3"/>
    <p:sldId id="381" r:id="rId4"/>
    <p:sldId id="291" r:id="rId5"/>
    <p:sldId id="292" r:id="rId6"/>
    <p:sldId id="294"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5" d="100"/>
          <a:sy n="45" d="100"/>
        </p:scale>
        <p:origin x="82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13158F-4734-4715-817A-32A55BD41C97}" type="datetimeFigureOut">
              <a:rPr lang="en-US" smtClean="0"/>
              <a:t>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2A97B3-48C2-4DDE-9208-08C8BDB4701D}" type="slidenum">
              <a:rPr lang="en-US" smtClean="0"/>
              <a:t>‹#›</a:t>
            </a:fld>
            <a:endParaRPr lang="en-US"/>
          </a:p>
        </p:txBody>
      </p:sp>
    </p:spTree>
    <p:extLst>
      <p:ext uri="{BB962C8B-B14F-4D97-AF65-F5344CB8AC3E}">
        <p14:creationId xmlns:p14="http://schemas.microsoft.com/office/powerpoint/2010/main" val="2370844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handwritten application recorded for </a:t>
            </a:r>
            <a:r>
              <a:rPr lang="en-US" dirty="0" err="1"/>
              <a:t>properity</a:t>
            </a:r>
            <a:endParaRPr lang="en-US" dirty="0"/>
          </a:p>
          <a:p>
            <a:endParaRPr lang="en-US" dirty="0"/>
          </a:p>
          <a:p>
            <a:r>
              <a:rPr lang="en-US" dirty="0"/>
              <a:t>The second triangle  was consecrated on 31 July 1915 date and was called Amity Lodge no 220 and has always been considered to be the Mother Lodge in S A.  </a:t>
            </a:r>
          </a:p>
          <a:p>
            <a:endParaRPr lang="en-US" dirty="0"/>
          </a:p>
          <a:p>
            <a:r>
              <a:rPr lang="en-US" dirty="0"/>
              <a:t>The motto  is -  </a:t>
            </a:r>
            <a:r>
              <a:rPr lang="en-US" dirty="0" err="1"/>
              <a:t>Ardua</a:t>
            </a:r>
            <a:r>
              <a:rPr lang="en-US" dirty="0"/>
              <a:t> Amore </a:t>
            </a:r>
            <a:r>
              <a:rPr lang="en-US" dirty="0" err="1"/>
              <a:t>Victa</a:t>
            </a:r>
            <a:endParaRPr lang="en-US" dirty="0"/>
          </a:p>
          <a:p>
            <a:endParaRPr lang="en-US" dirty="0"/>
          </a:p>
        </p:txBody>
      </p:sp>
      <p:sp>
        <p:nvSpPr>
          <p:cNvPr id="4" name="Slide Number Placeholder 3"/>
          <p:cNvSpPr>
            <a:spLocks noGrp="1"/>
          </p:cNvSpPr>
          <p:nvPr>
            <p:ph type="sldNum" sz="quarter" idx="10"/>
          </p:nvPr>
        </p:nvSpPr>
        <p:spPr/>
        <p:txBody>
          <a:bodyPr/>
          <a:lstStyle/>
          <a:p>
            <a:fld id="{840472CE-58BD-42DA-9AE0-CDE49A61906C}" type="slidenum">
              <a:rPr lang="en-US" smtClean="0"/>
              <a:t>1</a:t>
            </a:fld>
            <a:endParaRPr lang="en-US" dirty="0"/>
          </a:p>
        </p:txBody>
      </p:sp>
      <p:sp>
        <p:nvSpPr>
          <p:cNvPr id="5" name="Footer Placeholder 4"/>
          <p:cNvSpPr>
            <a:spLocks noGrp="1"/>
          </p:cNvSpPr>
          <p:nvPr>
            <p:ph type="ftr" sz="quarter" idx="11"/>
          </p:nvPr>
        </p:nvSpPr>
        <p:spPr/>
        <p:txBody>
          <a:bodyPr/>
          <a:lstStyle/>
          <a:p>
            <a:r>
              <a:rPr lang="en-US"/>
              <a:t>S A Federation 1914- 2014</a:t>
            </a:r>
            <a:endParaRPr lang="en-US" dirty="0"/>
          </a:p>
        </p:txBody>
      </p:sp>
    </p:spTree>
    <p:extLst>
      <p:ext uri="{BB962C8B-B14F-4D97-AF65-F5344CB8AC3E}">
        <p14:creationId xmlns:p14="http://schemas.microsoft.com/office/powerpoint/2010/main" val="510039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kern="1200" dirty="0">
                <a:solidFill>
                  <a:schemeClr val="tx1"/>
                </a:solidFill>
                <a:effectLst/>
                <a:latin typeface="+mn-lt"/>
                <a:ea typeface="+mn-ea"/>
                <a:cs typeface="+mn-cs"/>
              </a:rPr>
              <a:t>The third triangle  was consecrated on</a:t>
            </a:r>
            <a:r>
              <a:rPr lang="en-US" sz="1200" kern="1200" baseline="0" dirty="0">
                <a:solidFill>
                  <a:schemeClr val="tx1"/>
                </a:solidFill>
                <a:effectLst/>
                <a:latin typeface="+mn-lt"/>
                <a:ea typeface="+mn-ea"/>
                <a:cs typeface="+mn-cs"/>
              </a:rPr>
              <a:t> 21 October 1918.  </a:t>
            </a:r>
            <a:r>
              <a:rPr lang="en-US" sz="1200" kern="1200" dirty="0">
                <a:solidFill>
                  <a:schemeClr val="tx1"/>
                </a:solidFill>
                <a:effectLst/>
                <a:latin typeface="+mn-lt"/>
                <a:ea typeface="+mn-ea"/>
                <a:cs typeface="+mn-cs"/>
              </a:rPr>
              <a:t>  In PMB and was called Amethyst Lodge no 222.  The Lodge moved</a:t>
            </a:r>
            <a:r>
              <a:rPr lang="en-US" sz="1200" kern="1200" baseline="0" dirty="0">
                <a:solidFill>
                  <a:schemeClr val="tx1"/>
                </a:solidFill>
                <a:effectLst/>
                <a:latin typeface="+mn-lt"/>
                <a:ea typeface="+mn-ea"/>
                <a:cs typeface="+mn-cs"/>
              </a:rPr>
              <a:t> to Durban.  Photo of the consecration. Note Bro William Marsh as RWM.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Motto</a:t>
            </a:r>
            <a:r>
              <a:rPr lang="en-US" sz="1200" kern="1200" baseline="0" dirty="0">
                <a:solidFill>
                  <a:schemeClr val="tx1"/>
                </a:solidFill>
                <a:effectLst/>
                <a:latin typeface="+mn-lt"/>
                <a:ea typeface="+mn-ea"/>
                <a:cs typeface="+mn-cs"/>
              </a:rPr>
              <a:t> – Relief and truth</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Meetings were held in hired rooms with a few chairs and tables.  There was no storage space in PMB so all masonic furniture was carried in</a:t>
            </a:r>
            <a:r>
              <a:rPr lang="en-US" sz="1200" kern="1200" baseline="0" dirty="0">
                <a:solidFill>
                  <a:schemeClr val="tx1"/>
                </a:solidFill>
                <a:effectLst/>
                <a:latin typeface="+mn-lt"/>
                <a:ea typeface="+mn-ea"/>
                <a:cs typeface="+mn-cs"/>
              </a:rPr>
              <a:t> a large Victorian bag, loaded onto a rickshaw.</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There was no public transport so bicycles were used.  It was a safe at the time to do so.</a:t>
            </a: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During this period  11 triangles were formed in various </a:t>
            </a:r>
            <a:r>
              <a:rPr lang="en-US" dirty="0" err="1"/>
              <a:t>centres</a:t>
            </a:r>
            <a:r>
              <a:rPr lang="en-US" dirty="0"/>
              <a:t>.  The failure of triangles did not deter the brethren but made them even more determined to put down roots in SA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Picture of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officers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chosen motto was –  Relief and truth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Meetings were held in hired rooms with a few chairs and tables.  There was no storage space in PMB so all the masonic furniture was carried in a rather large </a:t>
            </a:r>
            <a:r>
              <a:rPr lang="en-US" sz="1200" kern="1200" dirty="0" err="1">
                <a:solidFill>
                  <a:schemeClr val="tx1"/>
                </a:solidFill>
                <a:effectLst/>
                <a:latin typeface="+mn-lt"/>
                <a:ea typeface="+mn-ea"/>
                <a:cs typeface="+mn-cs"/>
              </a:rPr>
              <a:t>victorian</a:t>
            </a:r>
            <a:r>
              <a:rPr lang="en-US" sz="1200" kern="1200" dirty="0">
                <a:solidFill>
                  <a:schemeClr val="tx1"/>
                </a:solidFill>
                <a:effectLst/>
                <a:latin typeface="+mn-lt"/>
                <a:ea typeface="+mn-ea"/>
                <a:cs typeface="+mn-cs"/>
              </a:rPr>
              <a:t> bag, loaded onto a rickshaw .  There was no public transport so bicycles were used.  It was quite safe at the time to do so. </a:t>
            </a:r>
          </a:p>
          <a:p>
            <a:endParaRPr lang="en-US" dirty="0"/>
          </a:p>
        </p:txBody>
      </p:sp>
      <p:sp>
        <p:nvSpPr>
          <p:cNvPr id="4" name="Slide Number Placeholder 3"/>
          <p:cNvSpPr>
            <a:spLocks noGrp="1"/>
          </p:cNvSpPr>
          <p:nvPr>
            <p:ph type="sldNum" sz="quarter" idx="10"/>
          </p:nvPr>
        </p:nvSpPr>
        <p:spPr/>
        <p:txBody>
          <a:bodyPr/>
          <a:lstStyle/>
          <a:p>
            <a:fld id="{840472CE-58BD-42DA-9AE0-CDE49A61906C}" type="slidenum">
              <a:rPr lang="en-US" smtClean="0"/>
              <a:t>2</a:t>
            </a:fld>
            <a:endParaRPr lang="en-US" dirty="0"/>
          </a:p>
        </p:txBody>
      </p:sp>
      <p:sp>
        <p:nvSpPr>
          <p:cNvPr id="5" name="Footer Placeholder 4"/>
          <p:cNvSpPr>
            <a:spLocks noGrp="1"/>
          </p:cNvSpPr>
          <p:nvPr>
            <p:ph type="ftr" sz="quarter" idx="11"/>
          </p:nvPr>
        </p:nvSpPr>
        <p:spPr/>
        <p:txBody>
          <a:bodyPr/>
          <a:lstStyle/>
          <a:p>
            <a:r>
              <a:rPr lang="en-US"/>
              <a:t>S A Federation 1914- 2014</a:t>
            </a:r>
            <a:endParaRPr lang="en-US" dirty="0"/>
          </a:p>
        </p:txBody>
      </p:sp>
    </p:spTree>
    <p:extLst>
      <p:ext uri="{BB962C8B-B14F-4D97-AF65-F5344CB8AC3E}">
        <p14:creationId xmlns:p14="http://schemas.microsoft.com/office/powerpoint/2010/main" val="501461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fifth triangle </a:t>
            </a:r>
            <a:r>
              <a:rPr lang="en-US" baseline="0" dirty="0"/>
              <a:t> - </a:t>
            </a:r>
            <a:r>
              <a:rPr lang="en-US" baseline="0" dirty="0" err="1"/>
              <a:t>Sothis</a:t>
            </a:r>
            <a:r>
              <a:rPr lang="en-US" baseline="0" dirty="0"/>
              <a:t> no 221 was consecrated on 5 </a:t>
            </a:r>
            <a:r>
              <a:rPr lang="en-US" baseline="0" dirty="0" err="1"/>
              <a:t>eb</a:t>
            </a:r>
            <a:r>
              <a:rPr lang="en-US" baseline="0" dirty="0"/>
              <a:t> 1915.</a:t>
            </a:r>
            <a:endParaRPr lang="en-US" dirty="0"/>
          </a:p>
          <a:p>
            <a:r>
              <a:rPr lang="en-US" dirty="0" err="1"/>
              <a:t>Brn</a:t>
            </a:r>
            <a:r>
              <a:rPr lang="en-US" dirty="0"/>
              <a:t> travelled on the Union Castle and the first meeting was held</a:t>
            </a:r>
          </a:p>
          <a:p>
            <a:endParaRPr lang="en-US" dirty="0"/>
          </a:p>
        </p:txBody>
      </p:sp>
      <p:sp>
        <p:nvSpPr>
          <p:cNvPr id="4" name="Slide Number Placeholder 3"/>
          <p:cNvSpPr>
            <a:spLocks noGrp="1"/>
          </p:cNvSpPr>
          <p:nvPr>
            <p:ph type="sldNum" sz="quarter" idx="10"/>
          </p:nvPr>
        </p:nvSpPr>
        <p:spPr/>
        <p:txBody>
          <a:bodyPr/>
          <a:lstStyle/>
          <a:p>
            <a:fld id="{840472CE-58BD-42DA-9AE0-CDE49A61906C}" type="slidenum">
              <a:rPr lang="en-US" smtClean="0"/>
              <a:t>3</a:t>
            </a:fld>
            <a:endParaRPr lang="en-US" dirty="0"/>
          </a:p>
        </p:txBody>
      </p:sp>
      <p:sp>
        <p:nvSpPr>
          <p:cNvPr id="5" name="Footer Placeholder 4"/>
          <p:cNvSpPr>
            <a:spLocks noGrp="1"/>
          </p:cNvSpPr>
          <p:nvPr>
            <p:ph type="ftr" sz="quarter" idx="11"/>
          </p:nvPr>
        </p:nvSpPr>
        <p:spPr/>
        <p:txBody>
          <a:bodyPr/>
          <a:lstStyle/>
          <a:p>
            <a:r>
              <a:rPr lang="en-US"/>
              <a:t>S A Federation 1914- 2014</a:t>
            </a:r>
            <a:endParaRPr lang="en-US" dirty="0"/>
          </a:p>
        </p:txBody>
      </p:sp>
    </p:spTree>
    <p:extLst>
      <p:ext uri="{BB962C8B-B14F-4D97-AF65-F5344CB8AC3E}">
        <p14:creationId xmlns:p14="http://schemas.microsoft.com/office/powerpoint/2010/main" val="3221811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Martin </a:t>
            </a:r>
            <a:r>
              <a:rPr lang="en-US" sz="1200" kern="1200" dirty="0" err="1">
                <a:solidFill>
                  <a:schemeClr val="tx1"/>
                </a:solidFill>
                <a:effectLst/>
                <a:latin typeface="+mn-lt"/>
                <a:ea typeface="+mn-ea"/>
                <a:cs typeface="+mn-cs"/>
              </a:rPr>
              <a:t>Melch</a:t>
            </a:r>
            <a:r>
              <a:rPr lang="en-US" sz="1200" kern="1200" dirty="0">
                <a:solidFill>
                  <a:schemeClr val="tx1"/>
                </a:solidFill>
                <a:effectLst/>
                <a:latin typeface="+mn-lt"/>
                <a:ea typeface="+mn-ea"/>
                <a:cs typeface="+mn-cs"/>
              </a:rPr>
              <a:t> House in Strand street in CT in the upstairs studio of</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the artist </a:t>
            </a:r>
            <a:r>
              <a:rPr lang="en-US" sz="1200" kern="1200" dirty="0" err="1">
                <a:solidFill>
                  <a:schemeClr val="tx1"/>
                </a:solidFill>
                <a:effectLst/>
                <a:latin typeface="+mn-lt"/>
                <a:ea typeface="+mn-ea"/>
                <a:cs typeface="+mn-cs"/>
              </a:rPr>
              <a:t>Allerly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Glossop</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Again public transport ( the trams in CT) were used to carry all the masonic furniture – including the wands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Three times the </a:t>
            </a:r>
            <a:r>
              <a:rPr lang="en-US" sz="1200" kern="1200" dirty="0" err="1">
                <a:solidFill>
                  <a:schemeClr val="tx1"/>
                </a:solidFill>
                <a:effectLst/>
                <a:latin typeface="+mn-lt"/>
                <a:ea typeface="+mn-ea"/>
                <a:cs typeface="+mn-cs"/>
              </a:rPr>
              <a:t>brn</a:t>
            </a:r>
            <a:r>
              <a:rPr lang="en-US" sz="1200" kern="1200" dirty="0">
                <a:solidFill>
                  <a:schemeClr val="tx1"/>
                </a:solidFill>
                <a:effectLst/>
                <a:latin typeface="+mn-lt"/>
                <a:ea typeface="+mn-ea"/>
                <a:cs typeface="+mn-cs"/>
              </a:rPr>
              <a:t> traveled the 2000 miles to CT to assist</a:t>
            </a:r>
          </a:p>
          <a:p>
            <a:endParaRPr lang="en-US" dirty="0"/>
          </a:p>
        </p:txBody>
      </p:sp>
      <p:sp>
        <p:nvSpPr>
          <p:cNvPr id="4" name="Slide Number Placeholder 3"/>
          <p:cNvSpPr>
            <a:spLocks noGrp="1"/>
          </p:cNvSpPr>
          <p:nvPr>
            <p:ph type="sldNum" sz="quarter" idx="10"/>
          </p:nvPr>
        </p:nvSpPr>
        <p:spPr/>
        <p:txBody>
          <a:bodyPr/>
          <a:lstStyle/>
          <a:p>
            <a:fld id="{840472CE-58BD-42DA-9AE0-CDE49A61906C}" type="slidenum">
              <a:rPr lang="en-US" smtClean="0"/>
              <a:t>4</a:t>
            </a:fld>
            <a:endParaRPr lang="en-US" dirty="0"/>
          </a:p>
        </p:txBody>
      </p:sp>
      <p:sp>
        <p:nvSpPr>
          <p:cNvPr id="5" name="Footer Placeholder 4"/>
          <p:cNvSpPr>
            <a:spLocks noGrp="1"/>
          </p:cNvSpPr>
          <p:nvPr>
            <p:ph type="ftr" sz="quarter" idx="11"/>
          </p:nvPr>
        </p:nvSpPr>
        <p:spPr/>
        <p:txBody>
          <a:bodyPr/>
          <a:lstStyle/>
          <a:p>
            <a:r>
              <a:rPr lang="en-US"/>
              <a:t>S A Federation 1914- 2014</a:t>
            </a:r>
            <a:endParaRPr lang="en-US" dirty="0"/>
          </a:p>
        </p:txBody>
      </p:sp>
    </p:spTree>
    <p:extLst>
      <p:ext uri="{BB962C8B-B14F-4D97-AF65-F5344CB8AC3E}">
        <p14:creationId xmlns:p14="http://schemas.microsoft.com/office/powerpoint/2010/main" val="2317951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tenth triangle held its first meeting on 14 June 1916 under the mastership of R W Sister A </a:t>
            </a:r>
            <a:r>
              <a:rPr lang="en-US" sz="1200" kern="1200" dirty="0" err="1">
                <a:solidFill>
                  <a:schemeClr val="tx1"/>
                </a:solidFill>
                <a:effectLst/>
                <a:latin typeface="+mn-lt"/>
                <a:ea typeface="+mn-ea"/>
                <a:cs typeface="+mn-cs"/>
              </a:rPr>
              <a:t>Glossop</a:t>
            </a:r>
            <a:r>
              <a:rPr lang="en-US" sz="1200" kern="1200" dirty="0">
                <a:solidFill>
                  <a:schemeClr val="tx1"/>
                </a:solidFill>
                <a:effectLst/>
                <a:latin typeface="+mn-lt"/>
                <a:ea typeface="+mn-ea"/>
                <a:cs typeface="+mn-cs"/>
              </a:rPr>
              <a:t>.  The triangle was consecrated into a full lodge on 29 March 1923.</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name – </a:t>
            </a:r>
            <a:r>
              <a:rPr lang="en-US" sz="1200" kern="1200" dirty="0" err="1">
                <a:solidFill>
                  <a:schemeClr val="tx1"/>
                </a:solidFill>
                <a:effectLst/>
                <a:latin typeface="+mn-lt"/>
                <a:ea typeface="+mn-ea"/>
                <a:cs typeface="+mn-cs"/>
              </a:rPr>
              <a:t>Sphynx</a:t>
            </a:r>
            <a:r>
              <a:rPr lang="en-US" sz="1200" kern="1200" dirty="0">
                <a:solidFill>
                  <a:schemeClr val="tx1"/>
                </a:solidFill>
                <a:effectLst/>
                <a:latin typeface="+mn-lt"/>
                <a:ea typeface="+mn-ea"/>
                <a:cs typeface="+mn-cs"/>
              </a:rPr>
              <a:t> was chosen principally as a compliment to the first RWM, R W Sis A </a:t>
            </a:r>
            <a:r>
              <a:rPr lang="en-US" sz="1200" kern="1200" dirty="0" err="1">
                <a:solidFill>
                  <a:schemeClr val="tx1"/>
                </a:solidFill>
                <a:effectLst/>
                <a:latin typeface="+mn-lt"/>
                <a:ea typeface="+mn-ea"/>
                <a:cs typeface="+mn-cs"/>
              </a:rPr>
              <a:t>Glossop</a:t>
            </a:r>
            <a:r>
              <a:rPr lang="en-US" sz="1200" kern="1200" dirty="0">
                <a:solidFill>
                  <a:schemeClr val="tx1"/>
                </a:solidFill>
                <a:effectLst/>
                <a:latin typeface="+mn-lt"/>
                <a:ea typeface="+mn-ea"/>
                <a:cs typeface="+mn-cs"/>
              </a:rPr>
              <a:t>, an artist of repute in SA whose studio was named SPHYNX.</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motto chosen was –“ Know thyself and thou shall know the universe and God. Thou art the light, let the  light shine”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R W Sister </a:t>
            </a:r>
            <a:r>
              <a:rPr lang="en-US" sz="1200" kern="1200" dirty="0" err="1">
                <a:solidFill>
                  <a:schemeClr val="tx1"/>
                </a:solidFill>
                <a:effectLst/>
                <a:latin typeface="+mn-lt"/>
                <a:ea typeface="+mn-ea"/>
                <a:cs typeface="+mn-cs"/>
              </a:rPr>
              <a:t>Glossop</a:t>
            </a:r>
            <a:r>
              <a:rPr lang="en-US" sz="1200" kern="1200" dirty="0">
                <a:solidFill>
                  <a:schemeClr val="tx1"/>
                </a:solidFill>
                <a:effectLst/>
                <a:latin typeface="+mn-lt"/>
                <a:ea typeface="+mn-ea"/>
                <a:cs typeface="+mn-cs"/>
              </a:rPr>
              <a:t> presented a ring containing a scarab to be worn by the RWM of </a:t>
            </a:r>
            <a:r>
              <a:rPr lang="en-US" sz="1200" kern="1200" dirty="0" err="1">
                <a:solidFill>
                  <a:schemeClr val="tx1"/>
                </a:solidFill>
                <a:effectLst/>
                <a:latin typeface="+mn-lt"/>
                <a:ea typeface="+mn-ea"/>
                <a:cs typeface="+mn-cs"/>
              </a:rPr>
              <a:t>Sphynx</a:t>
            </a:r>
            <a:r>
              <a:rPr lang="en-US" sz="1200" kern="1200" dirty="0">
                <a:solidFill>
                  <a:schemeClr val="tx1"/>
                </a:solidFill>
                <a:effectLst/>
                <a:latin typeface="+mn-lt"/>
                <a:ea typeface="+mn-ea"/>
                <a:cs typeface="+mn-cs"/>
              </a:rPr>
              <a:t>. The ivory gavels were presented by </a:t>
            </a:r>
            <a:r>
              <a:rPr lang="en-US" sz="1200" kern="1200" dirty="0" err="1">
                <a:solidFill>
                  <a:schemeClr val="tx1"/>
                </a:solidFill>
                <a:effectLst/>
                <a:latin typeface="+mn-lt"/>
                <a:ea typeface="+mn-ea"/>
                <a:cs typeface="+mn-cs"/>
              </a:rPr>
              <a:t>Illus</a:t>
            </a:r>
            <a:r>
              <a:rPr lang="en-US" sz="1200" kern="1200" dirty="0">
                <a:solidFill>
                  <a:schemeClr val="tx1"/>
                </a:solidFill>
                <a:effectLst/>
                <a:latin typeface="+mn-lt"/>
                <a:ea typeface="+mn-ea"/>
                <a:cs typeface="+mn-cs"/>
              </a:rPr>
              <a:t> Bro Marsh.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Monthly contributions towards was 2/6 and 1/- monthly for the library.  At the time the Johannesburg and Pretoria orients shared furniture.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lodge is still active in Johannesburg.</a:t>
            </a:r>
          </a:p>
          <a:p>
            <a:endParaRPr lang="en-US" dirty="0"/>
          </a:p>
        </p:txBody>
      </p:sp>
      <p:sp>
        <p:nvSpPr>
          <p:cNvPr id="4" name="Slide Number Placeholder 3"/>
          <p:cNvSpPr>
            <a:spLocks noGrp="1"/>
          </p:cNvSpPr>
          <p:nvPr>
            <p:ph type="sldNum" sz="quarter" idx="10"/>
          </p:nvPr>
        </p:nvSpPr>
        <p:spPr/>
        <p:txBody>
          <a:bodyPr/>
          <a:lstStyle/>
          <a:p>
            <a:fld id="{840472CE-58BD-42DA-9AE0-CDE49A61906C}" type="slidenum">
              <a:rPr lang="en-US" smtClean="0"/>
              <a:t>5</a:t>
            </a:fld>
            <a:endParaRPr lang="en-US" dirty="0"/>
          </a:p>
        </p:txBody>
      </p:sp>
      <p:sp>
        <p:nvSpPr>
          <p:cNvPr id="5" name="Footer Placeholder 4"/>
          <p:cNvSpPr>
            <a:spLocks noGrp="1"/>
          </p:cNvSpPr>
          <p:nvPr>
            <p:ph type="ftr" sz="quarter" idx="11"/>
          </p:nvPr>
        </p:nvSpPr>
        <p:spPr/>
        <p:txBody>
          <a:bodyPr/>
          <a:lstStyle/>
          <a:p>
            <a:r>
              <a:rPr lang="en-US"/>
              <a:t>S A Federation 1914- 2014</a:t>
            </a:r>
            <a:endParaRPr lang="en-US" dirty="0"/>
          </a:p>
        </p:txBody>
      </p:sp>
    </p:spTree>
    <p:extLst>
      <p:ext uri="{BB962C8B-B14F-4D97-AF65-F5344CB8AC3E}">
        <p14:creationId xmlns:p14="http://schemas.microsoft.com/office/powerpoint/2010/main" val="1927983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eleventh triangle was formed on 22 April 1919 in Pretoria with </a:t>
            </a:r>
            <a:r>
              <a:rPr lang="en-US" sz="1200" kern="1200" dirty="0" err="1">
                <a:solidFill>
                  <a:schemeClr val="tx1"/>
                </a:solidFill>
                <a:effectLst/>
                <a:latin typeface="+mn-lt"/>
                <a:ea typeface="+mn-ea"/>
                <a:cs typeface="+mn-cs"/>
              </a:rPr>
              <a:t>Illus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Brn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Glossop</a:t>
            </a:r>
            <a:r>
              <a:rPr lang="en-US" sz="1200" kern="1200" dirty="0">
                <a:solidFill>
                  <a:schemeClr val="tx1"/>
                </a:solidFill>
                <a:effectLst/>
                <a:latin typeface="+mn-lt"/>
                <a:ea typeface="+mn-ea"/>
                <a:cs typeface="+mn-cs"/>
              </a:rPr>
              <a:t>.  Five founding members applied for a provincial charter which was granted on 25 May 1926.</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triangle was consecrated into a full lodge on 25 May 1926</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name was chosen being the wife of </a:t>
            </a:r>
            <a:r>
              <a:rPr lang="en-US" sz="1200" kern="1200" dirty="0" err="1">
                <a:solidFill>
                  <a:schemeClr val="tx1"/>
                </a:solidFill>
                <a:effectLst/>
                <a:latin typeface="+mn-lt"/>
                <a:ea typeface="+mn-ea"/>
                <a:cs typeface="+mn-cs"/>
              </a:rPr>
              <a:t>Pythagorus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motto – “A wise intellect is the mirror of God”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Early meetings were held at 701 Government </a:t>
            </a:r>
            <a:r>
              <a:rPr lang="en-US" sz="1200" kern="1200" dirty="0" err="1">
                <a:solidFill>
                  <a:schemeClr val="tx1"/>
                </a:solidFill>
                <a:effectLst/>
                <a:latin typeface="+mn-lt"/>
                <a:ea typeface="+mn-ea"/>
                <a:cs typeface="+mn-cs"/>
              </a:rPr>
              <a:t>av</a:t>
            </a:r>
            <a:r>
              <a:rPr lang="en-US" sz="1200" kern="1200" dirty="0">
                <a:solidFill>
                  <a:schemeClr val="tx1"/>
                </a:solidFill>
                <a:effectLst/>
                <a:latin typeface="+mn-lt"/>
                <a:ea typeface="+mn-ea"/>
                <a:cs typeface="+mn-cs"/>
              </a:rPr>
              <a:t>, Arcadia , Pretoria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original carpet was donated by Bro R Rowe but was replaced in 1961</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survival of this lodge has been due unselfish service of the members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early as</a:t>
            </a:r>
            <a:r>
              <a:rPr lang="en-US" sz="1200" kern="1200" baseline="0" dirty="0">
                <a:solidFill>
                  <a:schemeClr val="tx1"/>
                </a:solidFill>
                <a:effectLst/>
                <a:latin typeface="+mn-lt"/>
                <a:ea typeface="+mn-ea"/>
                <a:cs typeface="+mn-cs"/>
              </a:rPr>
              <a:t> 1 March 1915v there was clear opposition to Universal Co- Freemasonry as displayed by </a:t>
            </a:r>
            <a:r>
              <a:rPr lang="en-US" sz="1200" kern="1200" baseline="0" dirty="0" err="1">
                <a:solidFill>
                  <a:schemeClr val="tx1"/>
                </a:solidFill>
                <a:effectLst/>
                <a:latin typeface="+mn-lt"/>
                <a:ea typeface="+mn-ea"/>
                <a:cs typeface="+mn-cs"/>
              </a:rPr>
              <a:t>th</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efollowing</a:t>
            </a:r>
            <a:r>
              <a:rPr lang="en-US" sz="1200" kern="1200" baseline="0" dirty="0">
                <a:solidFill>
                  <a:schemeClr val="tx1"/>
                </a:solidFill>
                <a:effectLst/>
                <a:latin typeface="+mn-lt"/>
                <a:ea typeface="+mn-ea"/>
                <a:cs typeface="+mn-cs"/>
              </a:rPr>
              <a:t> extract from a letter circulated to  </a:t>
            </a:r>
            <a:r>
              <a:rPr lang="en-US" sz="1200" kern="1200" baseline="0" dirty="0" err="1">
                <a:solidFill>
                  <a:schemeClr val="tx1"/>
                </a:solidFill>
                <a:effectLst/>
                <a:latin typeface="+mn-lt"/>
                <a:ea typeface="+mn-ea"/>
                <a:cs typeface="+mn-cs"/>
              </a:rPr>
              <a:t>malecraft</a:t>
            </a:r>
            <a:r>
              <a:rPr lang="en-US" sz="1200" kern="1200" baseline="0" dirty="0">
                <a:solidFill>
                  <a:schemeClr val="tx1"/>
                </a:solidFill>
                <a:effectLst/>
                <a:latin typeface="+mn-lt"/>
                <a:ea typeface="+mn-ea"/>
                <a:cs typeface="+mn-cs"/>
              </a:rPr>
              <a:t> lodges in SA.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40472CE-58BD-42DA-9AE0-CDE49A61906C}" type="slidenum">
              <a:rPr lang="en-US" smtClean="0"/>
              <a:t>6</a:t>
            </a:fld>
            <a:endParaRPr lang="en-US" dirty="0"/>
          </a:p>
        </p:txBody>
      </p:sp>
      <p:sp>
        <p:nvSpPr>
          <p:cNvPr id="5" name="Footer Placeholder 4"/>
          <p:cNvSpPr>
            <a:spLocks noGrp="1"/>
          </p:cNvSpPr>
          <p:nvPr>
            <p:ph type="ftr" sz="quarter" idx="11"/>
          </p:nvPr>
        </p:nvSpPr>
        <p:spPr/>
        <p:txBody>
          <a:bodyPr/>
          <a:lstStyle/>
          <a:p>
            <a:r>
              <a:rPr lang="en-US"/>
              <a:t>S A Federation 1914- 2014</a:t>
            </a:r>
            <a:endParaRPr lang="en-US" dirty="0"/>
          </a:p>
        </p:txBody>
      </p:sp>
    </p:spTree>
    <p:extLst>
      <p:ext uri="{BB962C8B-B14F-4D97-AF65-F5344CB8AC3E}">
        <p14:creationId xmlns:p14="http://schemas.microsoft.com/office/powerpoint/2010/main" val="2495591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744F0-63A9-46D5-A1DD-C0737DB60B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3E1C45-D951-4B43-8BD0-F7717CBFA0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150CBF-BDFF-443C-A7B0-351B697C57AF}"/>
              </a:ext>
            </a:extLst>
          </p:cNvPr>
          <p:cNvSpPr>
            <a:spLocks noGrp="1"/>
          </p:cNvSpPr>
          <p:nvPr>
            <p:ph type="dt" sz="half" idx="10"/>
          </p:nvPr>
        </p:nvSpPr>
        <p:spPr/>
        <p:txBody>
          <a:bodyPr/>
          <a:lstStyle/>
          <a:p>
            <a:fld id="{23BAA021-6C15-49E4-B35E-632F8F67FCBC}" type="datetimeFigureOut">
              <a:rPr lang="en-US" smtClean="0"/>
              <a:t>2/10/2022</a:t>
            </a:fld>
            <a:endParaRPr lang="en-US"/>
          </a:p>
        </p:txBody>
      </p:sp>
      <p:sp>
        <p:nvSpPr>
          <p:cNvPr id="5" name="Footer Placeholder 4">
            <a:extLst>
              <a:ext uri="{FF2B5EF4-FFF2-40B4-BE49-F238E27FC236}">
                <a16:creationId xmlns:a16="http://schemas.microsoft.com/office/drawing/2014/main" id="{1CB8BF8D-8B35-499C-9454-6E7FB76311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E90364-B4AF-44D4-8BAB-8D9A7AE276F4}"/>
              </a:ext>
            </a:extLst>
          </p:cNvPr>
          <p:cNvSpPr>
            <a:spLocks noGrp="1"/>
          </p:cNvSpPr>
          <p:nvPr>
            <p:ph type="sldNum" sz="quarter" idx="12"/>
          </p:nvPr>
        </p:nvSpPr>
        <p:spPr/>
        <p:txBody>
          <a:bodyPr/>
          <a:lstStyle/>
          <a:p>
            <a:fld id="{D93DEF2C-03D2-451A-8F30-169CCEFBD042}" type="slidenum">
              <a:rPr lang="en-US" smtClean="0"/>
              <a:t>‹#›</a:t>
            </a:fld>
            <a:endParaRPr lang="en-US"/>
          </a:p>
        </p:txBody>
      </p:sp>
    </p:spTree>
    <p:extLst>
      <p:ext uri="{BB962C8B-B14F-4D97-AF65-F5344CB8AC3E}">
        <p14:creationId xmlns:p14="http://schemas.microsoft.com/office/powerpoint/2010/main" val="1899499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85202-0574-4126-ACC0-C96485AC6E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EABC82-ADF5-4F3C-9B14-87D676D278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B78D5B-6C3B-4168-BD04-D63059E33668}"/>
              </a:ext>
            </a:extLst>
          </p:cNvPr>
          <p:cNvSpPr>
            <a:spLocks noGrp="1"/>
          </p:cNvSpPr>
          <p:nvPr>
            <p:ph type="dt" sz="half" idx="10"/>
          </p:nvPr>
        </p:nvSpPr>
        <p:spPr/>
        <p:txBody>
          <a:bodyPr/>
          <a:lstStyle/>
          <a:p>
            <a:fld id="{23BAA021-6C15-49E4-B35E-632F8F67FCBC}" type="datetimeFigureOut">
              <a:rPr lang="en-US" smtClean="0"/>
              <a:t>2/10/2022</a:t>
            </a:fld>
            <a:endParaRPr lang="en-US"/>
          </a:p>
        </p:txBody>
      </p:sp>
      <p:sp>
        <p:nvSpPr>
          <p:cNvPr id="5" name="Footer Placeholder 4">
            <a:extLst>
              <a:ext uri="{FF2B5EF4-FFF2-40B4-BE49-F238E27FC236}">
                <a16:creationId xmlns:a16="http://schemas.microsoft.com/office/drawing/2014/main" id="{6EBF1F55-F9AE-4077-B97D-15C9120E3C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EE9DA3-16D3-422A-9D14-B0EFEA40642C}"/>
              </a:ext>
            </a:extLst>
          </p:cNvPr>
          <p:cNvSpPr>
            <a:spLocks noGrp="1"/>
          </p:cNvSpPr>
          <p:nvPr>
            <p:ph type="sldNum" sz="quarter" idx="12"/>
          </p:nvPr>
        </p:nvSpPr>
        <p:spPr/>
        <p:txBody>
          <a:bodyPr/>
          <a:lstStyle/>
          <a:p>
            <a:fld id="{D93DEF2C-03D2-451A-8F30-169CCEFBD042}" type="slidenum">
              <a:rPr lang="en-US" smtClean="0"/>
              <a:t>‹#›</a:t>
            </a:fld>
            <a:endParaRPr lang="en-US"/>
          </a:p>
        </p:txBody>
      </p:sp>
    </p:spTree>
    <p:extLst>
      <p:ext uri="{BB962C8B-B14F-4D97-AF65-F5344CB8AC3E}">
        <p14:creationId xmlns:p14="http://schemas.microsoft.com/office/powerpoint/2010/main" val="2598461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92F33D-AB6A-44F0-A23B-8F0E4FC57D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DA0741-CE54-46FE-A03A-0E0849BB57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62AA71-E8E4-4628-9EC0-0EA000EB06D0}"/>
              </a:ext>
            </a:extLst>
          </p:cNvPr>
          <p:cNvSpPr>
            <a:spLocks noGrp="1"/>
          </p:cNvSpPr>
          <p:nvPr>
            <p:ph type="dt" sz="half" idx="10"/>
          </p:nvPr>
        </p:nvSpPr>
        <p:spPr/>
        <p:txBody>
          <a:bodyPr/>
          <a:lstStyle/>
          <a:p>
            <a:fld id="{23BAA021-6C15-49E4-B35E-632F8F67FCBC}" type="datetimeFigureOut">
              <a:rPr lang="en-US" smtClean="0"/>
              <a:t>2/10/2022</a:t>
            </a:fld>
            <a:endParaRPr lang="en-US"/>
          </a:p>
        </p:txBody>
      </p:sp>
      <p:sp>
        <p:nvSpPr>
          <p:cNvPr id="5" name="Footer Placeholder 4">
            <a:extLst>
              <a:ext uri="{FF2B5EF4-FFF2-40B4-BE49-F238E27FC236}">
                <a16:creationId xmlns:a16="http://schemas.microsoft.com/office/drawing/2014/main" id="{E281F8AF-67BC-482E-A023-847ED8E288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49C46-2C01-466A-8F97-0AB1AC082680}"/>
              </a:ext>
            </a:extLst>
          </p:cNvPr>
          <p:cNvSpPr>
            <a:spLocks noGrp="1"/>
          </p:cNvSpPr>
          <p:nvPr>
            <p:ph type="sldNum" sz="quarter" idx="12"/>
          </p:nvPr>
        </p:nvSpPr>
        <p:spPr/>
        <p:txBody>
          <a:bodyPr/>
          <a:lstStyle/>
          <a:p>
            <a:fld id="{D93DEF2C-03D2-451A-8F30-169CCEFBD042}" type="slidenum">
              <a:rPr lang="en-US" smtClean="0"/>
              <a:t>‹#›</a:t>
            </a:fld>
            <a:endParaRPr lang="en-US"/>
          </a:p>
        </p:txBody>
      </p:sp>
    </p:spTree>
    <p:extLst>
      <p:ext uri="{BB962C8B-B14F-4D97-AF65-F5344CB8AC3E}">
        <p14:creationId xmlns:p14="http://schemas.microsoft.com/office/powerpoint/2010/main" val="2868615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865E7-C2CD-4782-9AA1-74F3CC35D2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DDB13C-8930-49CD-B29F-20BCD5B0D4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00230C-C0DB-4CC8-B6F5-F92250031F1A}"/>
              </a:ext>
            </a:extLst>
          </p:cNvPr>
          <p:cNvSpPr>
            <a:spLocks noGrp="1"/>
          </p:cNvSpPr>
          <p:nvPr>
            <p:ph type="dt" sz="half" idx="10"/>
          </p:nvPr>
        </p:nvSpPr>
        <p:spPr/>
        <p:txBody>
          <a:bodyPr/>
          <a:lstStyle/>
          <a:p>
            <a:fld id="{23BAA021-6C15-49E4-B35E-632F8F67FCBC}" type="datetimeFigureOut">
              <a:rPr lang="en-US" smtClean="0"/>
              <a:t>2/10/2022</a:t>
            </a:fld>
            <a:endParaRPr lang="en-US"/>
          </a:p>
        </p:txBody>
      </p:sp>
      <p:sp>
        <p:nvSpPr>
          <p:cNvPr id="5" name="Footer Placeholder 4">
            <a:extLst>
              <a:ext uri="{FF2B5EF4-FFF2-40B4-BE49-F238E27FC236}">
                <a16:creationId xmlns:a16="http://schemas.microsoft.com/office/drawing/2014/main" id="{52AC11C2-7336-415B-8C7C-E0EFF7C091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109C7-0FC7-49A0-843A-2D0754CBC538}"/>
              </a:ext>
            </a:extLst>
          </p:cNvPr>
          <p:cNvSpPr>
            <a:spLocks noGrp="1"/>
          </p:cNvSpPr>
          <p:nvPr>
            <p:ph type="sldNum" sz="quarter" idx="12"/>
          </p:nvPr>
        </p:nvSpPr>
        <p:spPr/>
        <p:txBody>
          <a:bodyPr/>
          <a:lstStyle/>
          <a:p>
            <a:fld id="{D93DEF2C-03D2-451A-8F30-169CCEFBD042}" type="slidenum">
              <a:rPr lang="en-US" smtClean="0"/>
              <a:t>‹#›</a:t>
            </a:fld>
            <a:endParaRPr lang="en-US"/>
          </a:p>
        </p:txBody>
      </p:sp>
    </p:spTree>
    <p:extLst>
      <p:ext uri="{BB962C8B-B14F-4D97-AF65-F5344CB8AC3E}">
        <p14:creationId xmlns:p14="http://schemas.microsoft.com/office/powerpoint/2010/main" val="3157110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E3197-015A-4046-A9DB-8E4F3AE8A6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5ACD14-0D42-4E8D-91A7-2B82F96820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57AE18-CB02-4282-AAEC-3CC35D1A9371}"/>
              </a:ext>
            </a:extLst>
          </p:cNvPr>
          <p:cNvSpPr>
            <a:spLocks noGrp="1"/>
          </p:cNvSpPr>
          <p:nvPr>
            <p:ph type="dt" sz="half" idx="10"/>
          </p:nvPr>
        </p:nvSpPr>
        <p:spPr/>
        <p:txBody>
          <a:bodyPr/>
          <a:lstStyle/>
          <a:p>
            <a:fld id="{23BAA021-6C15-49E4-B35E-632F8F67FCBC}" type="datetimeFigureOut">
              <a:rPr lang="en-US" smtClean="0"/>
              <a:t>2/10/2022</a:t>
            </a:fld>
            <a:endParaRPr lang="en-US"/>
          </a:p>
        </p:txBody>
      </p:sp>
      <p:sp>
        <p:nvSpPr>
          <p:cNvPr id="5" name="Footer Placeholder 4">
            <a:extLst>
              <a:ext uri="{FF2B5EF4-FFF2-40B4-BE49-F238E27FC236}">
                <a16:creationId xmlns:a16="http://schemas.microsoft.com/office/drawing/2014/main" id="{40D635E0-B8E7-4AD0-9E69-AB474B33DB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4C1A2A-81CC-4756-808C-600790D48BE7}"/>
              </a:ext>
            </a:extLst>
          </p:cNvPr>
          <p:cNvSpPr>
            <a:spLocks noGrp="1"/>
          </p:cNvSpPr>
          <p:nvPr>
            <p:ph type="sldNum" sz="quarter" idx="12"/>
          </p:nvPr>
        </p:nvSpPr>
        <p:spPr/>
        <p:txBody>
          <a:bodyPr/>
          <a:lstStyle/>
          <a:p>
            <a:fld id="{D93DEF2C-03D2-451A-8F30-169CCEFBD042}" type="slidenum">
              <a:rPr lang="en-US" smtClean="0"/>
              <a:t>‹#›</a:t>
            </a:fld>
            <a:endParaRPr lang="en-US"/>
          </a:p>
        </p:txBody>
      </p:sp>
    </p:spTree>
    <p:extLst>
      <p:ext uri="{BB962C8B-B14F-4D97-AF65-F5344CB8AC3E}">
        <p14:creationId xmlns:p14="http://schemas.microsoft.com/office/powerpoint/2010/main" val="4045517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DF84-2741-4D40-AB9E-59EF95B519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B4F4B6-A95E-4927-B11B-B802C987BC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D7EF65-6121-4436-8071-C1AD8152C4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A3D4B4-A67C-4C1A-93E1-97C0FBD4BC57}"/>
              </a:ext>
            </a:extLst>
          </p:cNvPr>
          <p:cNvSpPr>
            <a:spLocks noGrp="1"/>
          </p:cNvSpPr>
          <p:nvPr>
            <p:ph type="dt" sz="half" idx="10"/>
          </p:nvPr>
        </p:nvSpPr>
        <p:spPr/>
        <p:txBody>
          <a:bodyPr/>
          <a:lstStyle/>
          <a:p>
            <a:fld id="{23BAA021-6C15-49E4-B35E-632F8F67FCBC}" type="datetimeFigureOut">
              <a:rPr lang="en-US" smtClean="0"/>
              <a:t>2/10/2022</a:t>
            </a:fld>
            <a:endParaRPr lang="en-US"/>
          </a:p>
        </p:txBody>
      </p:sp>
      <p:sp>
        <p:nvSpPr>
          <p:cNvPr id="6" name="Footer Placeholder 5">
            <a:extLst>
              <a:ext uri="{FF2B5EF4-FFF2-40B4-BE49-F238E27FC236}">
                <a16:creationId xmlns:a16="http://schemas.microsoft.com/office/drawing/2014/main" id="{CD345FA1-35D7-4E7C-A92D-E1B4B869D2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4AB96-5E33-4E42-B824-87EA3F2B15F3}"/>
              </a:ext>
            </a:extLst>
          </p:cNvPr>
          <p:cNvSpPr>
            <a:spLocks noGrp="1"/>
          </p:cNvSpPr>
          <p:nvPr>
            <p:ph type="sldNum" sz="quarter" idx="12"/>
          </p:nvPr>
        </p:nvSpPr>
        <p:spPr/>
        <p:txBody>
          <a:bodyPr/>
          <a:lstStyle/>
          <a:p>
            <a:fld id="{D93DEF2C-03D2-451A-8F30-169CCEFBD042}" type="slidenum">
              <a:rPr lang="en-US" smtClean="0"/>
              <a:t>‹#›</a:t>
            </a:fld>
            <a:endParaRPr lang="en-US"/>
          </a:p>
        </p:txBody>
      </p:sp>
    </p:spTree>
    <p:extLst>
      <p:ext uri="{BB962C8B-B14F-4D97-AF65-F5344CB8AC3E}">
        <p14:creationId xmlns:p14="http://schemas.microsoft.com/office/powerpoint/2010/main" val="3577843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02481-AF65-4141-94B0-248A3C54D8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BF1AC9-1A19-4D92-B1F8-DFD3C62A9E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ABEB56-2735-438B-9780-B4BE6282C8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B48E46-C530-4155-9FDB-11E2C35862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390AF3-6EA4-43BF-8EF4-F9DC6CEEAD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6C9FDF-6C70-4DF1-B90D-04C6C81BC3CD}"/>
              </a:ext>
            </a:extLst>
          </p:cNvPr>
          <p:cNvSpPr>
            <a:spLocks noGrp="1"/>
          </p:cNvSpPr>
          <p:nvPr>
            <p:ph type="dt" sz="half" idx="10"/>
          </p:nvPr>
        </p:nvSpPr>
        <p:spPr/>
        <p:txBody>
          <a:bodyPr/>
          <a:lstStyle/>
          <a:p>
            <a:fld id="{23BAA021-6C15-49E4-B35E-632F8F67FCBC}" type="datetimeFigureOut">
              <a:rPr lang="en-US" smtClean="0"/>
              <a:t>2/10/2022</a:t>
            </a:fld>
            <a:endParaRPr lang="en-US"/>
          </a:p>
        </p:txBody>
      </p:sp>
      <p:sp>
        <p:nvSpPr>
          <p:cNvPr id="8" name="Footer Placeholder 7">
            <a:extLst>
              <a:ext uri="{FF2B5EF4-FFF2-40B4-BE49-F238E27FC236}">
                <a16:creationId xmlns:a16="http://schemas.microsoft.com/office/drawing/2014/main" id="{B488A6AB-AA4C-441D-BE80-DF361C2AA4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FA9E1C-7CF6-4995-8DA6-FD69F59E84FF}"/>
              </a:ext>
            </a:extLst>
          </p:cNvPr>
          <p:cNvSpPr>
            <a:spLocks noGrp="1"/>
          </p:cNvSpPr>
          <p:nvPr>
            <p:ph type="sldNum" sz="quarter" idx="12"/>
          </p:nvPr>
        </p:nvSpPr>
        <p:spPr/>
        <p:txBody>
          <a:bodyPr/>
          <a:lstStyle/>
          <a:p>
            <a:fld id="{D93DEF2C-03D2-451A-8F30-169CCEFBD042}" type="slidenum">
              <a:rPr lang="en-US" smtClean="0"/>
              <a:t>‹#›</a:t>
            </a:fld>
            <a:endParaRPr lang="en-US"/>
          </a:p>
        </p:txBody>
      </p:sp>
    </p:spTree>
    <p:extLst>
      <p:ext uri="{BB962C8B-B14F-4D97-AF65-F5344CB8AC3E}">
        <p14:creationId xmlns:p14="http://schemas.microsoft.com/office/powerpoint/2010/main" val="1501041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F63AC-03B4-4F93-8338-75629B2003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EA4295-0C01-4178-9F68-FA4F7DCB319B}"/>
              </a:ext>
            </a:extLst>
          </p:cNvPr>
          <p:cNvSpPr>
            <a:spLocks noGrp="1"/>
          </p:cNvSpPr>
          <p:nvPr>
            <p:ph type="dt" sz="half" idx="10"/>
          </p:nvPr>
        </p:nvSpPr>
        <p:spPr/>
        <p:txBody>
          <a:bodyPr/>
          <a:lstStyle/>
          <a:p>
            <a:fld id="{23BAA021-6C15-49E4-B35E-632F8F67FCBC}" type="datetimeFigureOut">
              <a:rPr lang="en-US" smtClean="0"/>
              <a:t>2/10/2022</a:t>
            </a:fld>
            <a:endParaRPr lang="en-US"/>
          </a:p>
        </p:txBody>
      </p:sp>
      <p:sp>
        <p:nvSpPr>
          <p:cNvPr id="4" name="Footer Placeholder 3">
            <a:extLst>
              <a:ext uri="{FF2B5EF4-FFF2-40B4-BE49-F238E27FC236}">
                <a16:creationId xmlns:a16="http://schemas.microsoft.com/office/drawing/2014/main" id="{B834EBBB-7FAC-48A5-B448-5183EF50C1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184888-F995-4FF8-8E08-220E51512DB0}"/>
              </a:ext>
            </a:extLst>
          </p:cNvPr>
          <p:cNvSpPr>
            <a:spLocks noGrp="1"/>
          </p:cNvSpPr>
          <p:nvPr>
            <p:ph type="sldNum" sz="quarter" idx="12"/>
          </p:nvPr>
        </p:nvSpPr>
        <p:spPr/>
        <p:txBody>
          <a:bodyPr/>
          <a:lstStyle/>
          <a:p>
            <a:fld id="{D93DEF2C-03D2-451A-8F30-169CCEFBD042}" type="slidenum">
              <a:rPr lang="en-US" smtClean="0"/>
              <a:t>‹#›</a:t>
            </a:fld>
            <a:endParaRPr lang="en-US"/>
          </a:p>
        </p:txBody>
      </p:sp>
    </p:spTree>
    <p:extLst>
      <p:ext uri="{BB962C8B-B14F-4D97-AF65-F5344CB8AC3E}">
        <p14:creationId xmlns:p14="http://schemas.microsoft.com/office/powerpoint/2010/main" val="387534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36685F-7D86-4B80-92C0-96A2F0F23D10}"/>
              </a:ext>
            </a:extLst>
          </p:cNvPr>
          <p:cNvSpPr>
            <a:spLocks noGrp="1"/>
          </p:cNvSpPr>
          <p:nvPr>
            <p:ph type="dt" sz="half" idx="10"/>
          </p:nvPr>
        </p:nvSpPr>
        <p:spPr/>
        <p:txBody>
          <a:bodyPr/>
          <a:lstStyle/>
          <a:p>
            <a:fld id="{23BAA021-6C15-49E4-B35E-632F8F67FCBC}" type="datetimeFigureOut">
              <a:rPr lang="en-US" smtClean="0"/>
              <a:t>2/10/2022</a:t>
            </a:fld>
            <a:endParaRPr lang="en-US"/>
          </a:p>
        </p:txBody>
      </p:sp>
      <p:sp>
        <p:nvSpPr>
          <p:cNvPr id="3" name="Footer Placeholder 2">
            <a:extLst>
              <a:ext uri="{FF2B5EF4-FFF2-40B4-BE49-F238E27FC236}">
                <a16:creationId xmlns:a16="http://schemas.microsoft.com/office/drawing/2014/main" id="{C81E3A59-2148-4AAC-9F46-D12C4B40C0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328130-EA7C-4DE7-9273-00457D37949F}"/>
              </a:ext>
            </a:extLst>
          </p:cNvPr>
          <p:cNvSpPr>
            <a:spLocks noGrp="1"/>
          </p:cNvSpPr>
          <p:nvPr>
            <p:ph type="sldNum" sz="quarter" idx="12"/>
          </p:nvPr>
        </p:nvSpPr>
        <p:spPr/>
        <p:txBody>
          <a:bodyPr/>
          <a:lstStyle/>
          <a:p>
            <a:fld id="{D93DEF2C-03D2-451A-8F30-169CCEFBD042}" type="slidenum">
              <a:rPr lang="en-US" smtClean="0"/>
              <a:t>‹#›</a:t>
            </a:fld>
            <a:endParaRPr lang="en-US"/>
          </a:p>
        </p:txBody>
      </p:sp>
    </p:spTree>
    <p:extLst>
      <p:ext uri="{BB962C8B-B14F-4D97-AF65-F5344CB8AC3E}">
        <p14:creationId xmlns:p14="http://schemas.microsoft.com/office/powerpoint/2010/main" val="3192030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F4CAD-33CC-44DB-A977-ADBAF14359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8D0C7B-40E4-4A91-B96F-BF9ECCF2A0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C83957-1CA2-4FB5-A020-7E1E663CEE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FB1531-37A2-4996-8095-8E9647181893}"/>
              </a:ext>
            </a:extLst>
          </p:cNvPr>
          <p:cNvSpPr>
            <a:spLocks noGrp="1"/>
          </p:cNvSpPr>
          <p:nvPr>
            <p:ph type="dt" sz="half" idx="10"/>
          </p:nvPr>
        </p:nvSpPr>
        <p:spPr/>
        <p:txBody>
          <a:bodyPr/>
          <a:lstStyle/>
          <a:p>
            <a:fld id="{23BAA021-6C15-49E4-B35E-632F8F67FCBC}" type="datetimeFigureOut">
              <a:rPr lang="en-US" smtClean="0"/>
              <a:t>2/10/2022</a:t>
            </a:fld>
            <a:endParaRPr lang="en-US"/>
          </a:p>
        </p:txBody>
      </p:sp>
      <p:sp>
        <p:nvSpPr>
          <p:cNvPr id="6" name="Footer Placeholder 5">
            <a:extLst>
              <a:ext uri="{FF2B5EF4-FFF2-40B4-BE49-F238E27FC236}">
                <a16:creationId xmlns:a16="http://schemas.microsoft.com/office/drawing/2014/main" id="{D760EF15-7686-4F99-ABC8-0BF1C5FA29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6C7C9-69A5-48E1-A101-9EBBF4D6896E}"/>
              </a:ext>
            </a:extLst>
          </p:cNvPr>
          <p:cNvSpPr>
            <a:spLocks noGrp="1"/>
          </p:cNvSpPr>
          <p:nvPr>
            <p:ph type="sldNum" sz="quarter" idx="12"/>
          </p:nvPr>
        </p:nvSpPr>
        <p:spPr/>
        <p:txBody>
          <a:bodyPr/>
          <a:lstStyle/>
          <a:p>
            <a:fld id="{D93DEF2C-03D2-451A-8F30-169CCEFBD042}" type="slidenum">
              <a:rPr lang="en-US" smtClean="0"/>
              <a:t>‹#›</a:t>
            </a:fld>
            <a:endParaRPr lang="en-US"/>
          </a:p>
        </p:txBody>
      </p:sp>
    </p:spTree>
    <p:extLst>
      <p:ext uri="{BB962C8B-B14F-4D97-AF65-F5344CB8AC3E}">
        <p14:creationId xmlns:p14="http://schemas.microsoft.com/office/powerpoint/2010/main" val="3060088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1652C-87FA-48C2-918A-FD6B377068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A17644-6C67-4A5E-81EE-1B378B4D0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4351C9-E78B-4557-AD2A-E3D18A7FC2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ADA36B-11F4-4C9C-8B07-736FBB36CE36}"/>
              </a:ext>
            </a:extLst>
          </p:cNvPr>
          <p:cNvSpPr>
            <a:spLocks noGrp="1"/>
          </p:cNvSpPr>
          <p:nvPr>
            <p:ph type="dt" sz="half" idx="10"/>
          </p:nvPr>
        </p:nvSpPr>
        <p:spPr/>
        <p:txBody>
          <a:bodyPr/>
          <a:lstStyle/>
          <a:p>
            <a:fld id="{23BAA021-6C15-49E4-B35E-632F8F67FCBC}" type="datetimeFigureOut">
              <a:rPr lang="en-US" smtClean="0"/>
              <a:t>2/10/2022</a:t>
            </a:fld>
            <a:endParaRPr lang="en-US"/>
          </a:p>
        </p:txBody>
      </p:sp>
      <p:sp>
        <p:nvSpPr>
          <p:cNvPr id="6" name="Footer Placeholder 5">
            <a:extLst>
              <a:ext uri="{FF2B5EF4-FFF2-40B4-BE49-F238E27FC236}">
                <a16:creationId xmlns:a16="http://schemas.microsoft.com/office/drawing/2014/main" id="{2B1FB3D3-B50F-4C51-BE75-E48346DB31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6F877A-0B64-44A1-A208-295F0A7942EC}"/>
              </a:ext>
            </a:extLst>
          </p:cNvPr>
          <p:cNvSpPr>
            <a:spLocks noGrp="1"/>
          </p:cNvSpPr>
          <p:nvPr>
            <p:ph type="sldNum" sz="quarter" idx="12"/>
          </p:nvPr>
        </p:nvSpPr>
        <p:spPr/>
        <p:txBody>
          <a:bodyPr/>
          <a:lstStyle/>
          <a:p>
            <a:fld id="{D93DEF2C-03D2-451A-8F30-169CCEFBD042}" type="slidenum">
              <a:rPr lang="en-US" smtClean="0"/>
              <a:t>‹#›</a:t>
            </a:fld>
            <a:endParaRPr lang="en-US"/>
          </a:p>
        </p:txBody>
      </p:sp>
    </p:spTree>
    <p:extLst>
      <p:ext uri="{BB962C8B-B14F-4D97-AF65-F5344CB8AC3E}">
        <p14:creationId xmlns:p14="http://schemas.microsoft.com/office/powerpoint/2010/main" val="2270906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1F27AF-EC3A-428A-9E6A-E775151A71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37839-1F52-4577-BC98-11DED10BB9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2C8931-9628-4AA6-AFCF-5D5E1447C2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BAA021-6C15-49E4-B35E-632F8F67FCBC}" type="datetimeFigureOut">
              <a:rPr lang="en-US" smtClean="0"/>
              <a:t>2/10/2022</a:t>
            </a:fld>
            <a:endParaRPr lang="en-US"/>
          </a:p>
        </p:txBody>
      </p:sp>
      <p:sp>
        <p:nvSpPr>
          <p:cNvPr id="5" name="Footer Placeholder 4">
            <a:extLst>
              <a:ext uri="{FF2B5EF4-FFF2-40B4-BE49-F238E27FC236}">
                <a16:creationId xmlns:a16="http://schemas.microsoft.com/office/drawing/2014/main" id="{2B7EB85C-E33C-43E1-B67D-CFE95F3F79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DDF4C7-0493-4111-B606-2CD22A7D88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3DEF2C-03D2-451A-8F30-169CCEFBD042}" type="slidenum">
              <a:rPr lang="en-US" smtClean="0"/>
              <a:t>‹#›</a:t>
            </a:fld>
            <a:endParaRPr lang="en-US"/>
          </a:p>
        </p:txBody>
      </p:sp>
    </p:spTree>
    <p:extLst>
      <p:ext uri="{BB962C8B-B14F-4D97-AF65-F5344CB8AC3E}">
        <p14:creationId xmlns:p14="http://schemas.microsoft.com/office/powerpoint/2010/main" val="2082757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jpeg"/><Relationship Id="rId5" Type="http://schemas.openxmlformats.org/officeDocument/2006/relationships/image" Target="../media/image5.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3372" t="1105" r="3372" b="-1105"/>
          <a:stretch/>
        </p:blipFill>
        <p:spPr bwMode="auto">
          <a:xfrm>
            <a:off x="7536160" y="394784"/>
            <a:ext cx="2655918" cy="311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359696" y="228681"/>
            <a:ext cx="4320480" cy="1384995"/>
          </a:xfrm>
          <a:prstGeom prst="rect">
            <a:avLst/>
          </a:prstGeom>
          <a:noFill/>
        </p:spPr>
        <p:txBody>
          <a:bodyPr wrap="square" rtlCol="0">
            <a:spAutoFit/>
          </a:bodyPr>
          <a:lstStyle/>
          <a:p>
            <a:pPr algn="ctr"/>
            <a:r>
              <a:rPr lang="en-US" sz="2400" dirty="0"/>
              <a:t>The Second Triangle-</a:t>
            </a:r>
          </a:p>
          <a:p>
            <a:pPr algn="ctr"/>
            <a:r>
              <a:rPr lang="en-US" sz="2400" dirty="0"/>
              <a:t>Amity Lodge no 220</a:t>
            </a:r>
          </a:p>
          <a:p>
            <a:pPr algn="ctr"/>
            <a:r>
              <a:rPr lang="en-US" dirty="0"/>
              <a:t> was formed in Durban on 12</a:t>
            </a:r>
            <a:r>
              <a:rPr lang="en-US" baseline="30000" dirty="0"/>
              <a:t>th</a:t>
            </a:r>
            <a:r>
              <a:rPr lang="en-US" dirty="0"/>
              <a:t> April 1914</a:t>
            </a:r>
          </a:p>
          <a:p>
            <a:pPr algn="ctr"/>
            <a:r>
              <a:rPr lang="en-US" dirty="0"/>
              <a:t>By </a:t>
            </a:r>
            <a:r>
              <a:rPr lang="en-US" dirty="0" err="1"/>
              <a:t>Brn</a:t>
            </a:r>
            <a:r>
              <a:rPr lang="en-US" dirty="0"/>
              <a:t> Marsh, </a:t>
            </a:r>
            <a:r>
              <a:rPr lang="en-US" dirty="0" err="1"/>
              <a:t>Pullenberry</a:t>
            </a:r>
            <a:r>
              <a:rPr lang="en-US" dirty="0"/>
              <a:t> and Gillian</a:t>
            </a:r>
          </a:p>
        </p:txBody>
      </p:sp>
      <p:sp>
        <p:nvSpPr>
          <p:cNvPr id="3" name="TextBox 2"/>
          <p:cNvSpPr txBox="1"/>
          <p:nvPr/>
        </p:nvSpPr>
        <p:spPr>
          <a:xfrm>
            <a:off x="2279576" y="2566646"/>
            <a:ext cx="4032448" cy="646331"/>
          </a:xfrm>
          <a:prstGeom prst="rect">
            <a:avLst/>
          </a:prstGeom>
          <a:noFill/>
        </p:spPr>
        <p:txBody>
          <a:bodyPr wrap="square" rtlCol="0">
            <a:spAutoFit/>
          </a:bodyPr>
          <a:lstStyle/>
          <a:p>
            <a:pPr algn="ctr"/>
            <a:r>
              <a:rPr lang="en-US" dirty="0"/>
              <a:t>The second triangle was consecrated into a full Lodge on 31 July 1915</a:t>
            </a:r>
          </a:p>
        </p:txBody>
      </p:sp>
      <p:pic>
        <p:nvPicPr>
          <p:cNvPr id="5" name="Picture 2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2472" y="3222104"/>
            <a:ext cx="4913166" cy="317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G:\Photos 27 March 2014\Amity.jpg"/>
          <p:cNvPicPr>
            <a:picLocks noChangeAspect="1" noChangeArrowheads="1"/>
          </p:cNvPicPr>
          <p:nvPr/>
        </p:nvPicPr>
        <p:blipFill>
          <a:blip r:embed="rId5">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841651" y="228680"/>
            <a:ext cx="1636645" cy="1616144"/>
          </a:xfrm>
          <a:prstGeom prst="rect">
            <a:avLst/>
          </a:prstGeom>
          <a:noFill/>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19537" y="1948532"/>
            <a:ext cx="4617741" cy="523220"/>
          </a:xfrm>
          <a:prstGeom prst="rect">
            <a:avLst/>
          </a:prstGeom>
          <a:noFill/>
        </p:spPr>
        <p:txBody>
          <a:bodyPr wrap="square" rtlCol="0">
            <a:spAutoFit/>
          </a:bodyPr>
          <a:lstStyle/>
          <a:p>
            <a:pPr algn="ctr"/>
            <a:r>
              <a:rPr lang="en-US" sz="2800" dirty="0"/>
              <a:t>The Mother Lodge of S A </a:t>
            </a:r>
          </a:p>
        </p:txBody>
      </p:sp>
      <p:pic>
        <p:nvPicPr>
          <p:cNvPr id="8"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662360" y="3933056"/>
            <a:ext cx="1674001" cy="2376264"/>
          </a:xfrm>
          <a:prstGeom prst="rect">
            <a:avLst/>
          </a:prstGeom>
          <a:ln w="38100" cap="sq">
            <a:solidFill>
              <a:srgbClr val="000000"/>
            </a:solidFill>
            <a:prstDash val="solid"/>
            <a:miter lim="800000"/>
          </a:ln>
          <a:effectLst/>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9391178" y="4016951"/>
            <a:ext cx="1241326" cy="1754326"/>
          </a:xfrm>
          <a:prstGeom prst="rect">
            <a:avLst/>
          </a:prstGeom>
          <a:noFill/>
        </p:spPr>
        <p:txBody>
          <a:bodyPr wrap="square" rtlCol="0">
            <a:spAutoFit/>
          </a:bodyPr>
          <a:lstStyle/>
          <a:p>
            <a:pPr algn="ctr"/>
            <a:r>
              <a:rPr lang="en-US" dirty="0"/>
              <a:t>Golden Jubilee</a:t>
            </a:r>
          </a:p>
          <a:p>
            <a:pPr algn="ctr"/>
            <a:r>
              <a:rPr lang="en-US" dirty="0"/>
              <a:t>April 1965</a:t>
            </a:r>
          </a:p>
          <a:p>
            <a:pPr algn="ctr"/>
            <a:r>
              <a:rPr lang="en-US" dirty="0"/>
              <a:t>Went into Abeyance in 2002</a:t>
            </a:r>
          </a:p>
        </p:txBody>
      </p:sp>
      <p:sp>
        <p:nvSpPr>
          <p:cNvPr id="7" name="Footer Placeholder 6"/>
          <p:cNvSpPr>
            <a:spLocks noGrp="1"/>
          </p:cNvSpPr>
          <p:nvPr>
            <p:ph type="ftr" sz="quarter" idx="11"/>
          </p:nvPr>
        </p:nvSpPr>
        <p:spPr>
          <a:xfrm>
            <a:off x="1524000" y="6492876"/>
            <a:ext cx="2895600" cy="365125"/>
          </a:xfrm>
        </p:spPr>
        <p:txBody>
          <a:bodyPr/>
          <a:lstStyle/>
          <a:p>
            <a:r>
              <a:rPr lang="en-US" dirty="0"/>
              <a:t>S.A. Federation 1914 - 2014</a:t>
            </a:r>
          </a:p>
        </p:txBody>
      </p:sp>
      <p:sp>
        <p:nvSpPr>
          <p:cNvPr id="10" name="Slide Number Placeholder 9"/>
          <p:cNvSpPr>
            <a:spLocks noGrp="1"/>
          </p:cNvSpPr>
          <p:nvPr>
            <p:ph type="sldNum" sz="quarter" idx="12"/>
          </p:nvPr>
        </p:nvSpPr>
        <p:spPr/>
        <p:txBody>
          <a:bodyPr/>
          <a:lstStyle/>
          <a:p>
            <a:fld id="{37E80F60-CD40-4950-830F-A7FD417E41C0}" type="slidenum">
              <a:rPr lang="en-US" smtClean="0"/>
              <a:t>1</a:t>
            </a:fld>
            <a:endParaRPr lang="en-US" dirty="0"/>
          </a:p>
        </p:txBody>
      </p:sp>
    </p:spTree>
    <p:extLst>
      <p:ext uri="{BB962C8B-B14F-4D97-AF65-F5344CB8AC3E}">
        <p14:creationId xmlns:p14="http://schemas.microsoft.com/office/powerpoint/2010/main" val="164639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44624"/>
            <a:ext cx="6480720" cy="2506290"/>
          </a:xfrm>
        </p:spPr>
        <p:txBody>
          <a:bodyPr>
            <a:normAutofit/>
          </a:bodyPr>
          <a:lstStyle/>
          <a:p>
            <a:r>
              <a:rPr lang="en-US" sz="2700" dirty="0">
                <a:latin typeface="Calibri(body)"/>
              </a:rPr>
              <a:t>Third</a:t>
            </a:r>
            <a:r>
              <a:rPr lang="en-US" sz="2800" dirty="0"/>
              <a:t> Triangle Amethyst Lodge no 222</a:t>
            </a:r>
            <a:br>
              <a:rPr lang="en-US" sz="2800" dirty="0"/>
            </a:br>
            <a:r>
              <a:rPr lang="en-US" sz="2800" dirty="0"/>
              <a:t>formed in Pietermaritzburg</a:t>
            </a:r>
            <a:br>
              <a:rPr lang="en-US" sz="2800" dirty="0"/>
            </a:br>
            <a:r>
              <a:rPr lang="en-US" sz="2800" dirty="0"/>
              <a:t>on 18 September 1914</a:t>
            </a:r>
            <a:r>
              <a:rPr lang="en-US" sz="2800" b="1" dirty="0"/>
              <a:t>.</a:t>
            </a:r>
            <a:br>
              <a:rPr lang="en-US" sz="2800" b="1" dirty="0"/>
            </a:br>
            <a:r>
              <a:rPr lang="en-US" sz="2000" dirty="0">
                <a:latin typeface="Calibri (Body)"/>
              </a:rPr>
              <a:t>Consecrated into a full Lodge on</a:t>
            </a:r>
            <a:br>
              <a:rPr lang="en-US" sz="2000" dirty="0">
                <a:latin typeface="Calibri (Body)"/>
              </a:rPr>
            </a:br>
            <a:r>
              <a:rPr lang="en-US" sz="2000" dirty="0">
                <a:latin typeface="Calibri (Body)"/>
              </a:rPr>
              <a:t> 21 October 1915</a:t>
            </a:r>
          </a:p>
        </p:txBody>
      </p:sp>
      <p:graphicFrame>
        <p:nvGraphicFramePr>
          <p:cNvPr id="5" name="Object 4"/>
          <p:cNvGraphicFramePr>
            <a:graphicFrameLocks noChangeAspect="1"/>
          </p:cNvGraphicFramePr>
          <p:nvPr/>
        </p:nvGraphicFramePr>
        <p:xfrm>
          <a:off x="2509305" y="2564904"/>
          <a:ext cx="5315703" cy="3672408"/>
        </p:xfrm>
        <a:graphic>
          <a:graphicData uri="http://schemas.openxmlformats.org/presentationml/2006/ole">
            <mc:AlternateContent xmlns:mc="http://schemas.openxmlformats.org/markup-compatibility/2006">
              <mc:Choice xmlns:v="urn:schemas-microsoft-com:vml" Requires="v">
                <p:oleObj spid="_x0000_s1027" name="Acrobat Document" r:id="rId4" imgW="12930840" imgH="8954640" progId="AcroExch.Document.7">
                  <p:embed/>
                </p:oleObj>
              </mc:Choice>
              <mc:Fallback>
                <p:oleObj name="Acrobat Document" r:id="rId4" imgW="12930840" imgH="8954640" progId="AcroExch.Document.7">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9305" y="2564904"/>
                        <a:ext cx="5315703" cy="3672408"/>
                      </a:xfrm>
                      <a:prstGeom prst="rect">
                        <a:avLst/>
                      </a:prstGeom>
                      <a:noFill/>
                      <a:ln>
                        <a:noFill/>
                      </a:ln>
                    </p:spPr>
                  </p:pic>
                </p:oleObj>
              </mc:Fallback>
            </mc:AlternateContent>
          </a:graphicData>
        </a:graphic>
      </p:graphicFrame>
      <p:pic>
        <p:nvPicPr>
          <p:cNvPr id="5173" name="Picture 53" descr="G:\Photos 27 March 2014\Perfection.jpg"/>
          <p:cNvPicPr>
            <a:picLocks noGrp="1" noChangeAspect="1" noChangeArrowheads="1"/>
          </p:cNvPicPr>
          <p:nvPr>
            <p:ph idx="1"/>
          </p:nvPr>
        </p:nvPicPr>
        <p:blipFill>
          <a:blip r:embed="rId6">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00257" y="332656"/>
            <a:ext cx="2159301" cy="19663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616280" y="2746870"/>
            <a:ext cx="1584176" cy="2428116"/>
          </a:xfrm>
          <a:prstGeom prst="rect">
            <a:avLst/>
          </a:prstGeom>
          <a:ln w="38100" cap="sq">
            <a:solidFill>
              <a:srgbClr val="000000"/>
            </a:solidFill>
            <a:prstDash val="solid"/>
            <a:miter lim="800000"/>
          </a:ln>
          <a:effectLst/>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8328248" y="5397024"/>
            <a:ext cx="2088232" cy="1200329"/>
          </a:xfrm>
          <a:prstGeom prst="rect">
            <a:avLst/>
          </a:prstGeom>
          <a:noFill/>
        </p:spPr>
        <p:txBody>
          <a:bodyPr wrap="square" rtlCol="0">
            <a:spAutoFit/>
          </a:bodyPr>
          <a:lstStyle/>
          <a:p>
            <a:pPr algn="ctr"/>
            <a:r>
              <a:rPr lang="en-US" dirty="0"/>
              <a:t>Golden Jubilee- September 1966</a:t>
            </a:r>
          </a:p>
          <a:p>
            <a:pPr algn="ctr"/>
            <a:r>
              <a:rPr lang="en-US" dirty="0"/>
              <a:t>Went into Abeyance in 2002</a:t>
            </a:r>
          </a:p>
        </p:txBody>
      </p:sp>
      <p:sp>
        <p:nvSpPr>
          <p:cNvPr id="4" name="Footer Placeholder 3"/>
          <p:cNvSpPr>
            <a:spLocks noGrp="1"/>
          </p:cNvSpPr>
          <p:nvPr>
            <p:ph type="ftr" sz="quarter" idx="11"/>
          </p:nvPr>
        </p:nvSpPr>
        <p:spPr>
          <a:xfrm>
            <a:off x="1524000" y="6522166"/>
            <a:ext cx="2895600" cy="365125"/>
          </a:xfrm>
        </p:spPr>
        <p:txBody>
          <a:bodyPr/>
          <a:lstStyle/>
          <a:p>
            <a:r>
              <a:rPr lang="en-US"/>
              <a:t>S.A. Federation 1914 - 2014</a:t>
            </a:r>
            <a:endParaRPr lang="en-US" dirty="0"/>
          </a:p>
        </p:txBody>
      </p:sp>
      <p:sp>
        <p:nvSpPr>
          <p:cNvPr id="7" name="Slide Number Placeholder 6"/>
          <p:cNvSpPr>
            <a:spLocks noGrp="1"/>
          </p:cNvSpPr>
          <p:nvPr>
            <p:ph type="sldNum" sz="quarter" idx="12"/>
          </p:nvPr>
        </p:nvSpPr>
        <p:spPr/>
        <p:txBody>
          <a:bodyPr/>
          <a:lstStyle/>
          <a:p>
            <a:fld id="{37E80F60-CD40-4950-830F-A7FD417E41C0}" type="slidenum">
              <a:rPr lang="en-US" smtClean="0"/>
              <a:t>2</a:t>
            </a:fld>
            <a:endParaRPr lang="en-US" dirty="0"/>
          </a:p>
        </p:txBody>
      </p:sp>
    </p:spTree>
    <p:extLst>
      <p:ext uri="{BB962C8B-B14F-4D97-AF65-F5344CB8AC3E}">
        <p14:creationId xmlns:p14="http://schemas.microsoft.com/office/powerpoint/2010/main" val="39040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G:\Photos 27 March 2014\Sothi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057" y="980728"/>
            <a:ext cx="3715273" cy="48245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03512" y="476672"/>
            <a:ext cx="4392488" cy="6093976"/>
          </a:xfrm>
          <a:prstGeom prst="rect">
            <a:avLst/>
          </a:prstGeom>
          <a:noFill/>
        </p:spPr>
        <p:txBody>
          <a:bodyPr wrap="square" rtlCol="0">
            <a:spAutoFit/>
          </a:bodyPr>
          <a:lstStyle/>
          <a:p>
            <a:pPr algn="ctr"/>
            <a:r>
              <a:rPr lang="en-US" sz="2400" b="1" dirty="0"/>
              <a:t>Fourth Triangle </a:t>
            </a:r>
          </a:p>
          <a:p>
            <a:pPr algn="ctr"/>
            <a:r>
              <a:rPr lang="en-US" dirty="0"/>
              <a:t>send to Cape Town in December 1914 but did not take off</a:t>
            </a:r>
          </a:p>
          <a:p>
            <a:endParaRPr lang="en-US" dirty="0"/>
          </a:p>
          <a:p>
            <a:pPr algn="ctr"/>
            <a:r>
              <a:rPr lang="en-US" sz="2400" b="1" dirty="0"/>
              <a:t>Fifth Triangle </a:t>
            </a:r>
          </a:p>
          <a:p>
            <a:pPr algn="ctr"/>
            <a:r>
              <a:rPr lang="en-US" dirty="0"/>
              <a:t>Cape Town on 5 February 1915</a:t>
            </a:r>
          </a:p>
          <a:p>
            <a:pPr algn="ctr"/>
            <a:r>
              <a:rPr lang="en-US" dirty="0"/>
              <a:t>Consecrated as second full Lodge –</a:t>
            </a:r>
          </a:p>
          <a:p>
            <a:pPr algn="ctr"/>
            <a:r>
              <a:rPr lang="en-US" dirty="0"/>
              <a:t>Lodge </a:t>
            </a:r>
            <a:r>
              <a:rPr lang="en-US" dirty="0" err="1"/>
              <a:t>Sothis</a:t>
            </a:r>
            <a:r>
              <a:rPr lang="en-US" dirty="0"/>
              <a:t> no 221 on 30 December 1915</a:t>
            </a:r>
          </a:p>
          <a:p>
            <a:pPr algn="ctr"/>
            <a:endParaRPr lang="en-US" dirty="0"/>
          </a:p>
          <a:p>
            <a:pPr algn="ctr"/>
            <a:r>
              <a:rPr lang="en-US" dirty="0"/>
              <a:t>Durban Brethren travelled by boat to support Lodge </a:t>
            </a:r>
            <a:r>
              <a:rPr lang="en-US" dirty="0" err="1"/>
              <a:t>Sothis</a:t>
            </a:r>
            <a:r>
              <a:rPr lang="en-US" dirty="0"/>
              <a:t> no 221</a:t>
            </a:r>
          </a:p>
          <a:p>
            <a:pPr algn="ctr"/>
            <a:endParaRPr lang="en-US" dirty="0"/>
          </a:p>
          <a:p>
            <a:pPr algn="ctr"/>
            <a:r>
              <a:rPr lang="en-US" dirty="0"/>
              <a:t>The Charter was suspended in December 1920 but re-granted on 16 September 1921</a:t>
            </a:r>
          </a:p>
          <a:p>
            <a:pPr algn="ctr"/>
            <a:endParaRPr lang="en-US" dirty="0"/>
          </a:p>
          <a:p>
            <a:r>
              <a:rPr lang="en-US" dirty="0"/>
              <a:t>In 1922, Lodge </a:t>
            </a:r>
            <a:r>
              <a:rPr lang="en-US" dirty="0" err="1"/>
              <a:t>Sothis</a:t>
            </a:r>
            <a:r>
              <a:rPr lang="en-US" dirty="0"/>
              <a:t> became Dawn Lodge</a:t>
            </a:r>
          </a:p>
          <a:p>
            <a:r>
              <a:rPr lang="en-US" dirty="0"/>
              <a:t>With 13 founding members.</a:t>
            </a:r>
          </a:p>
          <a:p>
            <a:endParaRPr lang="en-US" dirty="0"/>
          </a:p>
          <a:p>
            <a:r>
              <a:rPr lang="en-US" dirty="0"/>
              <a:t>Dawn Lodge was closed &amp; charter withdrawn on 13 July 1950.</a:t>
            </a:r>
          </a:p>
          <a:p>
            <a:pPr algn="ctr"/>
            <a:endParaRPr lang="en-US" dirty="0"/>
          </a:p>
        </p:txBody>
      </p:sp>
      <p:sp>
        <p:nvSpPr>
          <p:cNvPr id="3" name="Footer Placeholder 2"/>
          <p:cNvSpPr>
            <a:spLocks noGrp="1"/>
          </p:cNvSpPr>
          <p:nvPr>
            <p:ph type="ftr" sz="quarter" idx="11"/>
          </p:nvPr>
        </p:nvSpPr>
        <p:spPr>
          <a:xfrm>
            <a:off x="1524000" y="6492876"/>
            <a:ext cx="2895600" cy="365125"/>
          </a:xfrm>
        </p:spPr>
        <p:txBody>
          <a:bodyPr/>
          <a:lstStyle/>
          <a:p>
            <a:r>
              <a:rPr lang="en-US" dirty="0"/>
              <a:t>S.A. Federation 1914 - 2014</a:t>
            </a:r>
          </a:p>
        </p:txBody>
      </p:sp>
      <p:sp>
        <p:nvSpPr>
          <p:cNvPr id="4" name="Slide Number Placeholder 3"/>
          <p:cNvSpPr>
            <a:spLocks noGrp="1"/>
          </p:cNvSpPr>
          <p:nvPr>
            <p:ph type="sldNum" sz="quarter" idx="12"/>
          </p:nvPr>
        </p:nvSpPr>
        <p:spPr/>
        <p:txBody>
          <a:bodyPr/>
          <a:lstStyle/>
          <a:p>
            <a:fld id="{37E80F60-CD40-4950-830F-A7FD417E41C0}" type="slidenum">
              <a:rPr lang="en-US" smtClean="0"/>
              <a:t>3</a:t>
            </a:fld>
            <a:endParaRPr lang="en-US" dirty="0"/>
          </a:p>
        </p:txBody>
      </p:sp>
    </p:spTree>
    <p:extLst>
      <p:ext uri="{BB962C8B-B14F-4D97-AF65-F5344CB8AC3E}">
        <p14:creationId xmlns:p14="http://schemas.microsoft.com/office/powerpoint/2010/main" val="1295937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544" y="601689"/>
            <a:ext cx="8229600" cy="5649491"/>
          </a:xfrm>
        </p:spPr>
        <p:txBody>
          <a:bodyPr>
            <a:normAutofit fontScale="92500"/>
          </a:bodyPr>
          <a:lstStyle/>
          <a:p>
            <a:pPr marL="0" indent="0">
              <a:buNone/>
            </a:pPr>
            <a:r>
              <a:rPr lang="en-US" sz="2600" b="1" dirty="0"/>
              <a:t>Sixth Triangle</a:t>
            </a:r>
          </a:p>
          <a:p>
            <a:pPr marL="0" indent="0" algn="just">
              <a:buNone/>
            </a:pPr>
            <a:r>
              <a:rPr lang="en-US" sz="2400" dirty="0"/>
              <a:t>Formed in the Orient of Pretoria on 23 April 1916</a:t>
            </a:r>
          </a:p>
          <a:p>
            <a:pPr marL="0" indent="0" algn="just">
              <a:buNone/>
            </a:pPr>
            <a:r>
              <a:rPr lang="en-US" sz="2400" dirty="0"/>
              <a:t>Met once, &amp; provincial charter withdrawn on 22 September 1917</a:t>
            </a:r>
          </a:p>
          <a:p>
            <a:pPr marL="0" indent="0" algn="just">
              <a:buNone/>
            </a:pPr>
            <a:r>
              <a:rPr lang="en-US" sz="2600" b="1" dirty="0"/>
              <a:t>Seventh Triangle</a:t>
            </a:r>
          </a:p>
          <a:p>
            <a:pPr marL="0" indent="0" algn="just">
              <a:buNone/>
            </a:pPr>
            <a:r>
              <a:rPr lang="en-US" sz="2400" dirty="0"/>
              <a:t>Formed in Orient of Johannesburg on 14 June 1916</a:t>
            </a:r>
          </a:p>
          <a:p>
            <a:pPr marL="0" indent="0" algn="just">
              <a:buNone/>
            </a:pPr>
            <a:r>
              <a:rPr lang="en-US" sz="2400" dirty="0"/>
              <a:t>Charter surrendered as all members left Johannesburg</a:t>
            </a:r>
          </a:p>
          <a:p>
            <a:pPr marL="0" indent="0" algn="just">
              <a:buNone/>
            </a:pPr>
            <a:r>
              <a:rPr lang="en-US" sz="2600" b="1" dirty="0"/>
              <a:t>Eighth Triangle </a:t>
            </a:r>
          </a:p>
          <a:p>
            <a:pPr marL="0" indent="0" algn="just">
              <a:buNone/>
            </a:pPr>
            <a:r>
              <a:rPr lang="en-US" sz="2400" dirty="0"/>
              <a:t>Formed in lieu of above with permission to work anywhere in the Transvaal. Sufficient Master Masons were created in both Johannesburg and Pretoria  to set up independent triangles. The Charter was surrendered.</a:t>
            </a:r>
          </a:p>
          <a:p>
            <a:pPr marL="0" indent="0" algn="just">
              <a:buNone/>
            </a:pPr>
            <a:r>
              <a:rPr lang="en-US" sz="2600" b="1" dirty="0"/>
              <a:t>Ninth Triangle</a:t>
            </a:r>
          </a:p>
          <a:p>
            <a:pPr marL="0" indent="0" algn="just">
              <a:buNone/>
            </a:pPr>
            <a:r>
              <a:rPr lang="en-US" sz="2400" dirty="0"/>
              <a:t>Formed in Orient of </a:t>
            </a:r>
            <a:r>
              <a:rPr lang="en-US" sz="2400" dirty="0" err="1"/>
              <a:t>Wynberg</a:t>
            </a:r>
            <a:r>
              <a:rPr lang="en-US" sz="2400" dirty="0"/>
              <a:t> (Cape Town) </a:t>
            </a:r>
            <a:r>
              <a:rPr lang="en-US" sz="2723" dirty="0"/>
              <a:t>Consecrated</a:t>
            </a:r>
            <a:r>
              <a:rPr lang="en-US" sz="2400" dirty="0"/>
              <a:t> as Lodge Hermes </a:t>
            </a:r>
            <a:r>
              <a:rPr lang="en-US" sz="2400" dirty="0" err="1"/>
              <a:t>Trismegisters</a:t>
            </a:r>
            <a:r>
              <a:rPr lang="en-US" sz="2400" dirty="0"/>
              <a:t> no 223 on 28 December 1919.</a:t>
            </a:r>
          </a:p>
        </p:txBody>
      </p:sp>
      <p:sp>
        <p:nvSpPr>
          <p:cNvPr id="3" name="Footer Placeholder 2"/>
          <p:cNvSpPr>
            <a:spLocks noGrp="1"/>
          </p:cNvSpPr>
          <p:nvPr>
            <p:ph type="ftr" sz="quarter" idx="11"/>
          </p:nvPr>
        </p:nvSpPr>
        <p:spPr>
          <a:xfrm>
            <a:off x="1524000" y="6470407"/>
            <a:ext cx="2895600" cy="365125"/>
          </a:xfrm>
        </p:spPr>
        <p:txBody>
          <a:bodyPr/>
          <a:lstStyle/>
          <a:p>
            <a:r>
              <a:rPr lang="en-US" dirty="0"/>
              <a:t>S.A. Federation 1914 - 2014</a:t>
            </a:r>
          </a:p>
        </p:txBody>
      </p:sp>
      <p:sp>
        <p:nvSpPr>
          <p:cNvPr id="4" name="Slide Number Placeholder 3"/>
          <p:cNvSpPr>
            <a:spLocks noGrp="1"/>
          </p:cNvSpPr>
          <p:nvPr>
            <p:ph type="sldNum" sz="quarter" idx="12"/>
          </p:nvPr>
        </p:nvSpPr>
        <p:spPr/>
        <p:txBody>
          <a:bodyPr/>
          <a:lstStyle/>
          <a:p>
            <a:fld id="{37E80F60-CD40-4950-830F-A7FD417E41C0}" type="slidenum">
              <a:rPr lang="en-US" smtClean="0"/>
              <a:t>4</a:t>
            </a:fld>
            <a:endParaRPr lang="en-US" dirty="0"/>
          </a:p>
        </p:txBody>
      </p:sp>
    </p:spTree>
    <p:extLst>
      <p:ext uri="{BB962C8B-B14F-4D97-AF65-F5344CB8AC3E}">
        <p14:creationId xmlns:p14="http://schemas.microsoft.com/office/powerpoint/2010/main" val="405398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197768"/>
            <a:ext cx="4618856" cy="998984"/>
          </a:xfrm>
        </p:spPr>
        <p:txBody>
          <a:bodyPr/>
          <a:lstStyle/>
          <a:p>
            <a:r>
              <a:rPr lang="en-US" dirty="0">
                <a:solidFill>
                  <a:srgbClr val="FF0000"/>
                </a:solidFill>
              </a:rPr>
              <a:t> </a:t>
            </a:r>
            <a:endParaRPr lang="en-US" b="1" dirty="0">
              <a:solidFill>
                <a:srgbClr val="FF0000"/>
              </a:solidFill>
            </a:endParaRPr>
          </a:p>
        </p:txBody>
      </p:sp>
      <p:pic>
        <p:nvPicPr>
          <p:cNvPr id="10242" name="Picture 2"/>
          <p:cNvPicPr>
            <a:picLocks noGrp="1" noChangeAspect="1" noChangeArrowheads="1"/>
          </p:cNvPicPr>
          <p:nvPr>
            <p:ph idx="1"/>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8178" t="2461" r="8178" b="4938"/>
          <a:stretch/>
        </p:blipFill>
        <p:spPr bwMode="auto">
          <a:xfrm>
            <a:off x="7608168" y="213882"/>
            <a:ext cx="2900856" cy="2745068"/>
          </a:xfrm>
          <a:prstGeom prst="rect">
            <a:avLst/>
          </a:prstGeom>
          <a:noFill/>
          <a:ln w="9525">
            <a:no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2" name="TextBox 1"/>
          <p:cNvSpPr txBox="1"/>
          <p:nvPr/>
        </p:nvSpPr>
        <p:spPr>
          <a:xfrm>
            <a:off x="1919536" y="404664"/>
            <a:ext cx="5400600" cy="2123658"/>
          </a:xfrm>
          <a:prstGeom prst="rect">
            <a:avLst/>
          </a:prstGeom>
          <a:noFill/>
        </p:spPr>
        <p:txBody>
          <a:bodyPr wrap="square" rtlCol="0">
            <a:spAutoFit/>
          </a:bodyPr>
          <a:lstStyle/>
          <a:p>
            <a:pPr algn="ctr"/>
            <a:r>
              <a:rPr lang="en-US" sz="2400" b="1" dirty="0"/>
              <a:t>Tenth Triangle</a:t>
            </a:r>
          </a:p>
          <a:p>
            <a:pPr algn="ctr"/>
            <a:r>
              <a:rPr lang="en-US" dirty="0"/>
              <a:t>Formed on 14 June 1916  and consecrated as a full Lodge on 29 March 1923.</a:t>
            </a:r>
          </a:p>
          <a:p>
            <a:pPr algn="ctr"/>
            <a:endParaRPr lang="en-US" dirty="0"/>
          </a:p>
          <a:p>
            <a:pPr algn="ctr"/>
            <a:r>
              <a:rPr lang="en-US" dirty="0"/>
              <a:t>The Lodge name was chosen as a compliment to the first RWM, RW Sister A </a:t>
            </a:r>
            <a:r>
              <a:rPr lang="en-US" dirty="0" err="1"/>
              <a:t>Glossop</a:t>
            </a:r>
            <a:r>
              <a:rPr lang="en-US" dirty="0"/>
              <a:t> a renowned artist who was initiated in Lodge </a:t>
            </a:r>
            <a:r>
              <a:rPr lang="en-US" dirty="0" err="1"/>
              <a:t>Sothis</a:t>
            </a:r>
            <a:r>
              <a:rPr lang="en-US" dirty="0"/>
              <a:t> no 221.</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3592" y="2780928"/>
            <a:ext cx="4608512"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392144" y="3899374"/>
            <a:ext cx="2808312" cy="1015663"/>
          </a:xfrm>
          <a:prstGeom prst="rect">
            <a:avLst/>
          </a:prstGeom>
          <a:noFill/>
        </p:spPr>
        <p:txBody>
          <a:bodyPr wrap="square" rtlCol="0">
            <a:spAutoFit/>
          </a:bodyPr>
          <a:lstStyle/>
          <a:p>
            <a:pPr algn="ctr"/>
            <a:r>
              <a:rPr lang="en-US" sz="2000" b="1" dirty="0" err="1"/>
              <a:t>Sphynx</a:t>
            </a:r>
            <a:r>
              <a:rPr lang="en-US" sz="2000" b="1" dirty="0"/>
              <a:t> Lodge no 225</a:t>
            </a:r>
          </a:p>
          <a:p>
            <a:pPr algn="ctr"/>
            <a:r>
              <a:rPr lang="en-US" sz="2000" b="1" dirty="0"/>
              <a:t>Is still active in</a:t>
            </a:r>
          </a:p>
          <a:p>
            <a:pPr algn="ctr"/>
            <a:r>
              <a:rPr lang="en-US" sz="2000" b="1" dirty="0"/>
              <a:t>Johannesburg Orient</a:t>
            </a:r>
          </a:p>
        </p:txBody>
      </p:sp>
      <p:sp>
        <p:nvSpPr>
          <p:cNvPr id="3" name="TextBox 2"/>
          <p:cNvSpPr txBox="1"/>
          <p:nvPr/>
        </p:nvSpPr>
        <p:spPr>
          <a:xfrm>
            <a:off x="7483499" y="2968763"/>
            <a:ext cx="2808312" cy="646331"/>
          </a:xfrm>
          <a:prstGeom prst="rect">
            <a:avLst/>
          </a:prstGeom>
          <a:noFill/>
        </p:spPr>
        <p:txBody>
          <a:bodyPr wrap="square" rtlCol="0">
            <a:spAutoFit/>
          </a:bodyPr>
          <a:lstStyle/>
          <a:p>
            <a:pPr algn="ctr"/>
            <a:r>
              <a:rPr lang="en-US" dirty="0">
                <a:latin typeface="Baskerville Old Face" pitchFamily="18" charset="0"/>
              </a:rPr>
              <a:t>Know thyself &amp; thy shall know the Universe &amp; God….</a:t>
            </a:r>
          </a:p>
        </p:txBody>
      </p:sp>
      <p:sp>
        <p:nvSpPr>
          <p:cNvPr id="5" name="Footer Placeholder 4"/>
          <p:cNvSpPr>
            <a:spLocks noGrp="1"/>
          </p:cNvSpPr>
          <p:nvPr>
            <p:ph type="ftr" sz="quarter" idx="11"/>
          </p:nvPr>
        </p:nvSpPr>
        <p:spPr>
          <a:xfrm>
            <a:off x="1524000" y="6492876"/>
            <a:ext cx="2895600" cy="365125"/>
          </a:xfrm>
        </p:spPr>
        <p:txBody>
          <a:bodyPr/>
          <a:lstStyle/>
          <a:p>
            <a:r>
              <a:rPr lang="en-US" dirty="0"/>
              <a:t>S.A. Federation 1914 - 2014</a:t>
            </a:r>
          </a:p>
        </p:txBody>
      </p:sp>
      <p:sp>
        <p:nvSpPr>
          <p:cNvPr id="7" name="Slide Number Placeholder 6"/>
          <p:cNvSpPr>
            <a:spLocks noGrp="1"/>
          </p:cNvSpPr>
          <p:nvPr>
            <p:ph type="sldNum" sz="quarter" idx="12"/>
          </p:nvPr>
        </p:nvSpPr>
        <p:spPr/>
        <p:txBody>
          <a:bodyPr/>
          <a:lstStyle/>
          <a:p>
            <a:fld id="{37E80F60-CD40-4950-830F-A7FD417E41C0}" type="slidenum">
              <a:rPr lang="en-US" smtClean="0"/>
              <a:t>5</a:t>
            </a:fld>
            <a:endParaRPr lang="en-US" dirty="0"/>
          </a:p>
        </p:txBody>
      </p:sp>
    </p:spTree>
    <p:extLst>
      <p:ext uri="{BB962C8B-B14F-4D97-AF65-F5344CB8AC3E}">
        <p14:creationId xmlns:p14="http://schemas.microsoft.com/office/powerpoint/2010/main" val="2247897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90310"/>
            <a:ext cx="4618856" cy="1842546"/>
          </a:xfrm>
        </p:spPr>
        <p:txBody>
          <a:bodyPr>
            <a:normAutofit fontScale="90000"/>
          </a:bodyPr>
          <a:lstStyle/>
          <a:p>
            <a:r>
              <a:rPr lang="en-US" sz="2700" b="1" dirty="0">
                <a:latin typeface="Calibri (Body)"/>
              </a:rPr>
              <a:t>Eleventh Triangle</a:t>
            </a:r>
            <a:br>
              <a:rPr lang="en-US" sz="2700" b="1" dirty="0">
                <a:latin typeface="Calibri (Body)"/>
              </a:rPr>
            </a:br>
            <a:br>
              <a:rPr lang="en-US" sz="2400" b="1" dirty="0"/>
            </a:br>
            <a:r>
              <a:rPr lang="en-US" sz="2000" dirty="0" err="1">
                <a:latin typeface="Calibri (Body)"/>
              </a:rPr>
              <a:t>Theano</a:t>
            </a:r>
            <a:r>
              <a:rPr lang="en-US" sz="2000" dirty="0">
                <a:latin typeface="Calibri (Body)"/>
              </a:rPr>
              <a:t> Triangle -  Pretoria Orient on </a:t>
            </a:r>
            <a:br>
              <a:rPr lang="en-US" sz="2000" dirty="0">
                <a:latin typeface="Calibri (Body)"/>
              </a:rPr>
            </a:br>
            <a:r>
              <a:rPr lang="en-US" sz="2000" dirty="0">
                <a:latin typeface="Calibri (Body)"/>
              </a:rPr>
              <a:t>22 April 1919 by </a:t>
            </a:r>
            <a:r>
              <a:rPr lang="en-US" sz="2000" dirty="0" err="1">
                <a:latin typeface="Calibri (Body)"/>
              </a:rPr>
              <a:t>Illus</a:t>
            </a:r>
            <a:r>
              <a:rPr lang="en-US" sz="2000" dirty="0">
                <a:latin typeface="Calibri (Body)"/>
              </a:rPr>
              <a:t> Bro A. </a:t>
            </a:r>
            <a:r>
              <a:rPr lang="en-US" sz="2000" dirty="0" err="1">
                <a:latin typeface="Calibri (Body)"/>
              </a:rPr>
              <a:t>Glossop</a:t>
            </a:r>
            <a:br>
              <a:rPr lang="en-US" sz="2000" dirty="0">
                <a:latin typeface="Calibri (Body)"/>
              </a:rPr>
            </a:br>
            <a:r>
              <a:rPr lang="en-US" sz="2000" dirty="0">
                <a:latin typeface="Calibri (Body)"/>
              </a:rPr>
              <a:t>.</a:t>
            </a:r>
            <a:br>
              <a:rPr lang="en-US" sz="2000" dirty="0">
                <a:latin typeface="Calibri (Body)"/>
              </a:rPr>
            </a:br>
            <a:r>
              <a:rPr lang="en-US" sz="2000" dirty="0">
                <a:latin typeface="Calibri (Body)"/>
              </a:rPr>
              <a:t>Consecrated on 11 September 1926</a:t>
            </a:r>
          </a:p>
        </p:txBody>
      </p:sp>
      <p:pic>
        <p:nvPicPr>
          <p:cNvPr id="9218"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95556">
            <a:off x="7032105" y="404664"/>
            <a:ext cx="2703115" cy="9216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80223" y="1440648"/>
            <a:ext cx="3806876" cy="369332"/>
          </a:xfrm>
          <a:prstGeom prst="rect">
            <a:avLst/>
          </a:prstGeom>
        </p:spPr>
        <p:txBody>
          <a:bodyPr wrap="none">
            <a:spAutoFit/>
          </a:bodyPr>
          <a:lstStyle/>
          <a:p>
            <a:r>
              <a:rPr lang="en-US" dirty="0">
                <a:solidFill>
                  <a:srgbClr val="FF0000"/>
                </a:solidFill>
              </a:rPr>
              <a:t> </a:t>
            </a:r>
            <a:r>
              <a:rPr lang="en-US" b="1" dirty="0">
                <a:solidFill>
                  <a:srgbClr val="FF0000"/>
                </a:solidFill>
              </a:rPr>
              <a:t>“A wise intellect is the mirror of God”</a:t>
            </a:r>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11625" y="2924944"/>
            <a:ext cx="2175001" cy="33792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8" name="TextBox 7"/>
          <p:cNvSpPr txBox="1"/>
          <p:nvPr/>
        </p:nvSpPr>
        <p:spPr>
          <a:xfrm>
            <a:off x="6480223" y="2132856"/>
            <a:ext cx="3806877" cy="3416320"/>
          </a:xfrm>
          <a:prstGeom prst="rect">
            <a:avLst/>
          </a:prstGeom>
          <a:noFill/>
        </p:spPr>
        <p:txBody>
          <a:bodyPr wrap="square" rtlCol="0">
            <a:spAutoFit/>
          </a:bodyPr>
          <a:lstStyle/>
          <a:p>
            <a:endParaRPr lang="en-US" dirty="0"/>
          </a:p>
          <a:p>
            <a:pPr algn="just"/>
            <a:r>
              <a:rPr lang="en-US" dirty="0"/>
              <a:t>Early meetings were held at</a:t>
            </a:r>
          </a:p>
          <a:p>
            <a:pPr algn="just"/>
            <a:r>
              <a:rPr lang="en-US" dirty="0"/>
              <a:t> 701 Government Av., Arcadia, Pretoria</a:t>
            </a:r>
          </a:p>
          <a:p>
            <a:pPr algn="just"/>
            <a:endParaRPr lang="en-US" dirty="0"/>
          </a:p>
          <a:p>
            <a:pPr algn="just"/>
            <a:r>
              <a:rPr lang="en-US" dirty="0"/>
              <a:t>Initially  each mason contributed 2/6 monthly towards furniture which was shared by the Pretoria &amp; Johannesburg Orients.</a:t>
            </a:r>
          </a:p>
          <a:p>
            <a:pPr algn="just"/>
            <a:endParaRPr lang="en-US" dirty="0"/>
          </a:p>
          <a:p>
            <a:pPr algn="just"/>
            <a:r>
              <a:rPr lang="en-US" dirty="0"/>
              <a:t>The survival  of this lodges has been due to the unselfish service of the members.</a:t>
            </a:r>
          </a:p>
        </p:txBody>
      </p:sp>
      <p:sp>
        <p:nvSpPr>
          <p:cNvPr id="10" name="Rectangle 9"/>
          <p:cNvSpPr/>
          <p:nvPr/>
        </p:nvSpPr>
        <p:spPr>
          <a:xfrm>
            <a:off x="2711625" y="2301366"/>
            <a:ext cx="2114681" cy="369332"/>
          </a:xfrm>
          <a:prstGeom prst="rect">
            <a:avLst/>
          </a:prstGeom>
        </p:spPr>
        <p:txBody>
          <a:bodyPr wrap="none">
            <a:spAutoFit/>
          </a:bodyPr>
          <a:lstStyle/>
          <a:p>
            <a:r>
              <a:rPr lang="en-US" b="1" dirty="0"/>
              <a:t>Golden Jubilee 1976</a:t>
            </a:r>
          </a:p>
        </p:txBody>
      </p:sp>
      <p:sp>
        <p:nvSpPr>
          <p:cNvPr id="3" name="Footer Placeholder 2"/>
          <p:cNvSpPr>
            <a:spLocks noGrp="1"/>
          </p:cNvSpPr>
          <p:nvPr>
            <p:ph type="ftr" sz="quarter" idx="11"/>
          </p:nvPr>
        </p:nvSpPr>
        <p:spPr>
          <a:xfrm>
            <a:off x="1127448" y="6510740"/>
            <a:ext cx="2895600" cy="365125"/>
          </a:xfrm>
        </p:spPr>
        <p:txBody>
          <a:bodyPr/>
          <a:lstStyle/>
          <a:p>
            <a:r>
              <a:rPr lang="en-US" dirty="0" err="1"/>
              <a:t>S.A.Federation</a:t>
            </a:r>
            <a:r>
              <a:rPr lang="en-US" dirty="0"/>
              <a:t> 1914 - 2014</a:t>
            </a:r>
          </a:p>
        </p:txBody>
      </p:sp>
      <p:sp>
        <p:nvSpPr>
          <p:cNvPr id="5" name="Slide Number Placeholder 4"/>
          <p:cNvSpPr>
            <a:spLocks noGrp="1"/>
          </p:cNvSpPr>
          <p:nvPr>
            <p:ph type="sldNum" sz="quarter" idx="12"/>
          </p:nvPr>
        </p:nvSpPr>
        <p:spPr/>
        <p:txBody>
          <a:bodyPr/>
          <a:lstStyle/>
          <a:p>
            <a:fld id="{37E80F60-CD40-4950-830F-A7FD417E41C0}" type="slidenum">
              <a:rPr lang="en-US" smtClean="0"/>
              <a:t>6</a:t>
            </a:fld>
            <a:endParaRPr lang="en-US" dirty="0"/>
          </a:p>
        </p:txBody>
      </p:sp>
      <p:sp>
        <p:nvSpPr>
          <p:cNvPr id="6" name="Rectangle 5"/>
          <p:cNvSpPr/>
          <p:nvPr/>
        </p:nvSpPr>
        <p:spPr>
          <a:xfrm rot="208228">
            <a:off x="7010779" y="-106016"/>
            <a:ext cx="2772271" cy="548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208228">
            <a:off x="6997008" y="1280569"/>
            <a:ext cx="2772271" cy="1011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5854633">
            <a:off x="9166360" y="600838"/>
            <a:ext cx="1265373" cy="329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9476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1161</Words>
  <Application>Microsoft Office PowerPoint</Application>
  <PresentationFormat>Widescreen</PresentationFormat>
  <Paragraphs>144</Paragraphs>
  <Slides>6</Slides>
  <Notes>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vt:i4>
      </vt:variant>
    </vt:vector>
  </HeadingPairs>
  <TitlesOfParts>
    <vt:vector size="14" baseType="lpstr">
      <vt:lpstr>Arial</vt:lpstr>
      <vt:lpstr>Baskerville Old Face</vt:lpstr>
      <vt:lpstr>Calibri</vt:lpstr>
      <vt:lpstr>Calibri (Body)</vt:lpstr>
      <vt:lpstr>Calibri Light</vt:lpstr>
      <vt:lpstr>Calibri(body)</vt:lpstr>
      <vt:lpstr>Office Theme</vt:lpstr>
      <vt:lpstr>Acrobat Document</vt:lpstr>
      <vt:lpstr>PowerPoint Presentation</vt:lpstr>
      <vt:lpstr>Third Triangle Amethyst Lodge no 222 formed in Pietermaritzburg on 18 September 1914. Consecrated into a full Lodge on  21 October 1915</vt:lpstr>
      <vt:lpstr>PowerPoint Presentation</vt:lpstr>
      <vt:lpstr>PowerPoint Presentation</vt:lpstr>
      <vt:lpstr> </vt:lpstr>
      <vt:lpstr>Eleventh Triangle  Theano Triangle -  Pretoria Orient on  22 April 1919 by Illus Bro A. Glossop . Consecrated on 11 September 1926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Liz Bronner</dc:creator>
  <cp:lastModifiedBy>LindaLewies</cp:lastModifiedBy>
  <cp:revision>1</cp:revision>
  <dcterms:created xsi:type="dcterms:W3CDTF">2022-02-07T14:18:23Z</dcterms:created>
  <dcterms:modified xsi:type="dcterms:W3CDTF">2022-02-10T09:28:07Z</dcterms:modified>
</cp:coreProperties>
</file>